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5"/>
  </p:notesMasterIdLst>
  <p:sldIdLst>
    <p:sldId id="257" r:id="rId2"/>
    <p:sldId id="395" r:id="rId3"/>
    <p:sldId id="387" r:id="rId4"/>
    <p:sldId id="260" r:id="rId5"/>
    <p:sldId id="262" r:id="rId6"/>
    <p:sldId id="263" r:id="rId7"/>
    <p:sldId id="264" r:id="rId8"/>
    <p:sldId id="266" r:id="rId9"/>
    <p:sldId id="267" r:id="rId10"/>
    <p:sldId id="268" r:id="rId11"/>
    <p:sldId id="272" r:id="rId12"/>
    <p:sldId id="273" r:id="rId13"/>
    <p:sldId id="278" r:id="rId14"/>
    <p:sldId id="287" r:id="rId15"/>
    <p:sldId id="388" r:id="rId16"/>
    <p:sldId id="293" r:id="rId17"/>
    <p:sldId id="294" r:id="rId18"/>
    <p:sldId id="295" r:id="rId19"/>
    <p:sldId id="389" r:id="rId20"/>
    <p:sldId id="301" r:id="rId21"/>
    <p:sldId id="302" r:id="rId22"/>
    <p:sldId id="303" r:id="rId23"/>
    <p:sldId id="310" r:id="rId24"/>
    <p:sldId id="311" r:id="rId25"/>
    <p:sldId id="314" r:id="rId26"/>
    <p:sldId id="315" r:id="rId27"/>
    <p:sldId id="316" r:id="rId28"/>
    <p:sldId id="317" r:id="rId29"/>
    <p:sldId id="318" r:id="rId30"/>
    <p:sldId id="324" r:id="rId31"/>
    <p:sldId id="325" r:id="rId32"/>
    <p:sldId id="390" r:id="rId33"/>
    <p:sldId id="329" r:id="rId34"/>
    <p:sldId id="330" r:id="rId35"/>
    <p:sldId id="331" r:id="rId36"/>
    <p:sldId id="343" r:id="rId37"/>
    <p:sldId id="344" r:id="rId38"/>
    <p:sldId id="345" r:id="rId39"/>
    <p:sldId id="346" r:id="rId40"/>
    <p:sldId id="351" r:id="rId41"/>
    <p:sldId id="352" r:id="rId42"/>
    <p:sldId id="356" r:id="rId43"/>
    <p:sldId id="360" r:id="rId44"/>
    <p:sldId id="361" r:id="rId45"/>
    <p:sldId id="362" r:id="rId46"/>
    <p:sldId id="391" r:id="rId47"/>
    <p:sldId id="380" r:id="rId48"/>
    <p:sldId id="381" r:id="rId49"/>
    <p:sldId id="382" r:id="rId50"/>
    <p:sldId id="383" r:id="rId51"/>
    <p:sldId id="385" r:id="rId52"/>
    <p:sldId id="392" r:id="rId53"/>
    <p:sldId id="394" r:id="rId5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150"/>
    <p:restoredTop sz="93587"/>
  </p:normalViewPr>
  <p:slideViewPr>
    <p:cSldViewPr snapToGrid="0" snapToObjects="1">
      <p:cViewPr varScale="1">
        <p:scale>
          <a:sx n="65" d="100"/>
          <a:sy n="65" d="100"/>
        </p:scale>
        <p:origin x="1088"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4734682-BE46-3941-AA07-802A9A14E4B0}" type="datetimeFigureOut">
              <a:rPr lang="en-US" smtClean="0"/>
              <a:t>11/24/19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6E5A3B4-B73E-B544-8C11-1D6877B9229B}" type="slidenum">
              <a:rPr lang="en-US" smtClean="0"/>
              <a:t>‹#›</a:t>
            </a:fld>
            <a:endParaRPr lang="en-US"/>
          </a:p>
        </p:txBody>
      </p:sp>
    </p:spTree>
    <p:extLst>
      <p:ext uri="{BB962C8B-B14F-4D97-AF65-F5344CB8AC3E}">
        <p14:creationId xmlns:p14="http://schemas.microsoft.com/office/powerpoint/2010/main" val="8236342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A657ED-484D-FB45-A1F0-7A710B4F893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AC4EEB9-13CA-8748-9A42-F979ED94DA5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5E81A9D-61D5-C242-B857-4709AB93C966}"/>
              </a:ext>
            </a:extLst>
          </p:cNvPr>
          <p:cNvSpPr>
            <a:spLocks noGrp="1"/>
          </p:cNvSpPr>
          <p:nvPr>
            <p:ph type="dt" sz="half" idx="10"/>
          </p:nvPr>
        </p:nvSpPr>
        <p:spPr/>
        <p:txBody>
          <a:bodyPr/>
          <a:lstStyle/>
          <a:p>
            <a:fld id="{443C7E64-C31D-D94D-9522-C04B71780991}" type="datetimeFigureOut">
              <a:rPr lang="en-US" smtClean="0"/>
              <a:t>11/24/19</a:t>
            </a:fld>
            <a:endParaRPr lang="en-US"/>
          </a:p>
        </p:txBody>
      </p:sp>
      <p:sp>
        <p:nvSpPr>
          <p:cNvPr id="5" name="Footer Placeholder 4">
            <a:extLst>
              <a:ext uri="{FF2B5EF4-FFF2-40B4-BE49-F238E27FC236}">
                <a16:creationId xmlns:a16="http://schemas.microsoft.com/office/drawing/2014/main" id="{EEDC4BC6-BBD9-1441-A0F9-E749D9F5731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9FFCE48-51CC-9B4F-99F4-4B56FA95766B}"/>
              </a:ext>
            </a:extLst>
          </p:cNvPr>
          <p:cNvSpPr>
            <a:spLocks noGrp="1"/>
          </p:cNvSpPr>
          <p:nvPr>
            <p:ph type="sldNum" sz="quarter" idx="12"/>
          </p:nvPr>
        </p:nvSpPr>
        <p:spPr/>
        <p:txBody>
          <a:bodyPr/>
          <a:lstStyle/>
          <a:p>
            <a:fld id="{BE903F60-C595-914A-AA2D-C126FBF5DF84}" type="slidenum">
              <a:rPr lang="en-US" smtClean="0"/>
              <a:t>‹#›</a:t>
            </a:fld>
            <a:endParaRPr lang="en-US"/>
          </a:p>
        </p:txBody>
      </p:sp>
    </p:spTree>
    <p:extLst>
      <p:ext uri="{BB962C8B-B14F-4D97-AF65-F5344CB8AC3E}">
        <p14:creationId xmlns:p14="http://schemas.microsoft.com/office/powerpoint/2010/main" val="23378781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29ADE5-3524-5E4A-BEA4-DCE0EE5913A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30ECDB5-C565-B94B-A3A6-F86AD5EEFE57}"/>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B905D4A-791E-ED4A-BF72-F7B284BF58DB}"/>
              </a:ext>
            </a:extLst>
          </p:cNvPr>
          <p:cNvSpPr>
            <a:spLocks noGrp="1"/>
          </p:cNvSpPr>
          <p:nvPr>
            <p:ph type="dt" sz="half" idx="10"/>
          </p:nvPr>
        </p:nvSpPr>
        <p:spPr/>
        <p:txBody>
          <a:bodyPr/>
          <a:lstStyle/>
          <a:p>
            <a:fld id="{443C7E64-C31D-D94D-9522-C04B71780991}" type="datetimeFigureOut">
              <a:rPr lang="en-US" smtClean="0"/>
              <a:t>11/24/19</a:t>
            </a:fld>
            <a:endParaRPr lang="en-US"/>
          </a:p>
        </p:txBody>
      </p:sp>
      <p:sp>
        <p:nvSpPr>
          <p:cNvPr id="5" name="Footer Placeholder 4">
            <a:extLst>
              <a:ext uri="{FF2B5EF4-FFF2-40B4-BE49-F238E27FC236}">
                <a16:creationId xmlns:a16="http://schemas.microsoft.com/office/drawing/2014/main" id="{EBFB47BA-15D6-9D48-B168-9ACB1BDA267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89C3284-1BB5-C74F-B3CD-A7DF944CC2DB}"/>
              </a:ext>
            </a:extLst>
          </p:cNvPr>
          <p:cNvSpPr>
            <a:spLocks noGrp="1"/>
          </p:cNvSpPr>
          <p:nvPr>
            <p:ph type="sldNum" sz="quarter" idx="12"/>
          </p:nvPr>
        </p:nvSpPr>
        <p:spPr/>
        <p:txBody>
          <a:bodyPr/>
          <a:lstStyle/>
          <a:p>
            <a:fld id="{BE903F60-C595-914A-AA2D-C126FBF5DF84}" type="slidenum">
              <a:rPr lang="en-US" smtClean="0"/>
              <a:t>‹#›</a:t>
            </a:fld>
            <a:endParaRPr lang="en-US"/>
          </a:p>
        </p:txBody>
      </p:sp>
    </p:spTree>
    <p:extLst>
      <p:ext uri="{BB962C8B-B14F-4D97-AF65-F5344CB8AC3E}">
        <p14:creationId xmlns:p14="http://schemas.microsoft.com/office/powerpoint/2010/main" val="20242022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BAC01A3-9399-5B40-A8D9-0157DA1130F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A1DF946-3B23-3A4F-943B-F0D25575A874}"/>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55B1B2A-8B97-C341-AE18-DE4A68C473D5}"/>
              </a:ext>
            </a:extLst>
          </p:cNvPr>
          <p:cNvSpPr>
            <a:spLocks noGrp="1"/>
          </p:cNvSpPr>
          <p:nvPr>
            <p:ph type="dt" sz="half" idx="10"/>
          </p:nvPr>
        </p:nvSpPr>
        <p:spPr/>
        <p:txBody>
          <a:bodyPr/>
          <a:lstStyle/>
          <a:p>
            <a:fld id="{443C7E64-C31D-D94D-9522-C04B71780991}" type="datetimeFigureOut">
              <a:rPr lang="en-US" smtClean="0"/>
              <a:t>11/24/19</a:t>
            </a:fld>
            <a:endParaRPr lang="en-US"/>
          </a:p>
        </p:txBody>
      </p:sp>
      <p:sp>
        <p:nvSpPr>
          <p:cNvPr id="5" name="Footer Placeholder 4">
            <a:extLst>
              <a:ext uri="{FF2B5EF4-FFF2-40B4-BE49-F238E27FC236}">
                <a16:creationId xmlns:a16="http://schemas.microsoft.com/office/drawing/2014/main" id="{1A9D1BDB-5002-5941-98C5-576525BE0AC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9AA56C3-A48B-7D44-A50A-D9337A00E616}"/>
              </a:ext>
            </a:extLst>
          </p:cNvPr>
          <p:cNvSpPr>
            <a:spLocks noGrp="1"/>
          </p:cNvSpPr>
          <p:nvPr>
            <p:ph type="sldNum" sz="quarter" idx="12"/>
          </p:nvPr>
        </p:nvSpPr>
        <p:spPr/>
        <p:txBody>
          <a:bodyPr/>
          <a:lstStyle/>
          <a:p>
            <a:fld id="{BE903F60-C595-914A-AA2D-C126FBF5DF84}" type="slidenum">
              <a:rPr lang="en-US" smtClean="0"/>
              <a:t>‹#›</a:t>
            </a:fld>
            <a:endParaRPr lang="en-US"/>
          </a:p>
        </p:txBody>
      </p:sp>
    </p:spTree>
    <p:extLst>
      <p:ext uri="{BB962C8B-B14F-4D97-AF65-F5344CB8AC3E}">
        <p14:creationId xmlns:p14="http://schemas.microsoft.com/office/powerpoint/2010/main" val="38661384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A71F39-41A4-DF41-A280-F47507FB2E5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53953BA-7420-2543-935A-5494BD6615B8}"/>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7773A43-1563-C545-8457-CF5E586558DE}"/>
              </a:ext>
            </a:extLst>
          </p:cNvPr>
          <p:cNvSpPr>
            <a:spLocks noGrp="1"/>
          </p:cNvSpPr>
          <p:nvPr>
            <p:ph type="dt" sz="half" idx="10"/>
          </p:nvPr>
        </p:nvSpPr>
        <p:spPr/>
        <p:txBody>
          <a:bodyPr/>
          <a:lstStyle/>
          <a:p>
            <a:fld id="{443C7E64-C31D-D94D-9522-C04B71780991}" type="datetimeFigureOut">
              <a:rPr lang="en-US" smtClean="0"/>
              <a:t>11/24/19</a:t>
            </a:fld>
            <a:endParaRPr lang="en-US"/>
          </a:p>
        </p:txBody>
      </p:sp>
      <p:sp>
        <p:nvSpPr>
          <p:cNvPr id="5" name="Footer Placeholder 4">
            <a:extLst>
              <a:ext uri="{FF2B5EF4-FFF2-40B4-BE49-F238E27FC236}">
                <a16:creationId xmlns:a16="http://schemas.microsoft.com/office/drawing/2014/main" id="{ED1A82BE-F238-0D4B-AE75-64CEFC16D13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193B49E-8DF5-EE45-A2BA-964B8E28CBCD}"/>
              </a:ext>
            </a:extLst>
          </p:cNvPr>
          <p:cNvSpPr>
            <a:spLocks noGrp="1"/>
          </p:cNvSpPr>
          <p:nvPr>
            <p:ph type="sldNum" sz="quarter" idx="12"/>
          </p:nvPr>
        </p:nvSpPr>
        <p:spPr/>
        <p:txBody>
          <a:bodyPr/>
          <a:lstStyle/>
          <a:p>
            <a:fld id="{BE903F60-C595-914A-AA2D-C126FBF5DF84}" type="slidenum">
              <a:rPr lang="en-US" smtClean="0"/>
              <a:t>‹#›</a:t>
            </a:fld>
            <a:endParaRPr lang="en-US"/>
          </a:p>
        </p:txBody>
      </p:sp>
    </p:spTree>
    <p:extLst>
      <p:ext uri="{BB962C8B-B14F-4D97-AF65-F5344CB8AC3E}">
        <p14:creationId xmlns:p14="http://schemas.microsoft.com/office/powerpoint/2010/main" val="3192890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FC5007-58DD-D743-82D5-EFCFB4535B2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B08EDED-87EF-2E47-894F-463C7231049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82A11C11-8F47-4045-8F77-6916F476A768}"/>
              </a:ext>
            </a:extLst>
          </p:cNvPr>
          <p:cNvSpPr>
            <a:spLocks noGrp="1"/>
          </p:cNvSpPr>
          <p:nvPr>
            <p:ph type="dt" sz="half" idx="10"/>
          </p:nvPr>
        </p:nvSpPr>
        <p:spPr/>
        <p:txBody>
          <a:bodyPr/>
          <a:lstStyle/>
          <a:p>
            <a:fld id="{443C7E64-C31D-D94D-9522-C04B71780991}" type="datetimeFigureOut">
              <a:rPr lang="en-US" smtClean="0"/>
              <a:t>11/24/19</a:t>
            </a:fld>
            <a:endParaRPr lang="en-US"/>
          </a:p>
        </p:txBody>
      </p:sp>
      <p:sp>
        <p:nvSpPr>
          <p:cNvPr id="5" name="Footer Placeholder 4">
            <a:extLst>
              <a:ext uri="{FF2B5EF4-FFF2-40B4-BE49-F238E27FC236}">
                <a16:creationId xmlns:a16="http://schemas.microsoft.com/office/drawing/2014/main" id="{D288E869-48C7-E748-9AA4-ACF8957A897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FD72BB-9107-484B-BDD6-8DB55AEE464F}"/>
              </a:ext>
            </a:extLst>
          </p:cNvPr>
          <p:cNvSpPr>
            <a:spLocks noGrp="1"/>
          </p:cNvSpPr>
          <p:nvPr>
            <p:ph type="sldNum" sz="quarter" idx="12"/>
          </p:nvPr>
        </p:nvSpPr>
        <p:spPr/>
        <p:txBody>
          <a:bodyPr/>
          <a:lstStyle/>
          <a:p>
            <a:fld id="{BE903F60-C595-914A-AA2D-C126FBF5DF84}" type="slidenum">
              <a:rPr lang="en-US" smtClean="0"/>
              <a:t>‹#›</a:t>
            </a:fld>
            <a:endParaRPr lang="en-US"/>
          </a:p>
        </p:txBody>
      </p:sp>
    </p:spTree>
    <p:extLst>
      <p:ext uri="{BB962C8B-B14F-4D97-AF65-F5344CB8AC3E}">
        <p14:creationId xmlns:p14="http://schemas.microsoft.com/office/powerpoint/2010/main" val="18101145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A1122E-0985-684B-9F20-D837BBC9441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C67AB5B-39ED-3D4D-911C-A3EAE715D08C}"/>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DE635F5-5C79-3940-8E35-32823FACB5C2}"/>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548D18B-CFD0-CE40-8FA1-CD937D28A2A2}"/>
              </a:ext>
            </a:extLst>
          </p:cNvPr>
          <p:cNvSpPr>
            <a:spLocks noGrp="1"/>
          </p:cNvSpPr>
          <p:nvPr>
            <p:ph type="dt" sz="half" idx="10"/>
          </p:nvPr>
        </p:nvSpPr>
        <p:spPr/>
        <p:txBody>
          <a:bodyPr/>
          <a:lstStyle/>
          <a:p>
            <a:fld id="{443C7E64-C31D-D94D-9522-C04B71780991}" type="datetimeFigureOut">
              <a:rPr lang="en-US" smtClean="0"/>
              <a:t>11/24/19</a:t>
            </a:fld>
            <a:endParaRPr lang="en-US"/>
          </a:p>
        </p:txBody>
      </p:sp>
      <p:sp>
        <p:nvSpPr>
          <p:cNvPr id="6" name="Footer Placeholder 5">
            <a:extLst>
              <a:ext uri="{FF2B5EF4-FFF2-40B4-BE49-F238E27FC236}">
                <a16:creationId xmlns:a16="http://schemas.microsoft.com/office/drawing/2014/main" id="{3B323E6D-29B9-E246-B8F5-D3FDBAEC0C3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D838C2C-7E49-584D-B360-863D28A49A6B}"/>
              </a:ext>
            </a:extLst>
          </p:cNvPr>
          <p:cNvSpPr>
            <a:spLocks noGrp="1"/>
          </p:cNvSpPr>
          <p:nvPr>
            <p:ph type="sldNum" sz="quarter" idx="12"/>
          </p:nvPr>
        </p:nvSpPr>
        <p:spPr/>
        <p:txBody>
          <a:bodyPr/>
          <a:lstStyle/>
          <a:p>
            <a:fld id="{BE903F60-C595-914A-AA2D-C126FBF5DF84}" type="slidenum">
              <a:rPr lang="en-US" smtClean="0"/>
              <a:t>‹#›</a:t>
            </a:fld>
            <a:endParaRPr lang="en-US"/>
          </a:p>
        </p:txBody>
      </p:sp>
    </p:spTree>
    <p:extLst>
      <p:ext uri="{BB962C8B-B14F-4D97-AF65-F5344CB8AC3E}">
        <p14:creationId xmlns:p14="http://schemas.microsoft.com/office/powerpoint/2010/main" val="29828491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1E41F-52B8-5649-87BB-41F2DFA531E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8FB0FFE-4969-A445-BA9B-2B1001800E8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FE733700-86B9-6346-8158-66D21EE83F97}"/>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E82C05A-759B-574B-9970-73EC49037CE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6D09A0F5-5804-CB4A-AE58-9C32728641D9}"/>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FD10194-738B-3F41-B5A9-B841F0EDCFB5}"/>
              </a:ext>
            </a:extLst>
          </p:cNvPr>
          <p:cNvSpPr>
            <a:spLocks noGrp="1"/>
          </p:cNvSpPr>
          <p:nvPr>
            <p:ph type="dt" sz="half" idx="10"/>
          </p:nvPr>
        </p:nvSpPr>
        <p:spPr/>
        <p:txBody>
          <a:bodyPr/>
          <a:lstStyle/>
          <a:p>
            <a:fld id="{443C7E64-C31D-D94D-9522-C04B71780991}" type="datetimeFigureOut">
              <a:rPr lang="en-US" smtClean="0"/>
              <a:t>11/24/19</a:t>
            </a:fld>
            <a:endParaRPr lang="en-US"/>
          </a:p>
        </p:txBody>
      </p:sp>
      <p:sp>
        <p:nvSpPr>
          <p:cNvPr id="8" name="Footer Placeholder 7">
            <a:extLst>
              <a:ext uri="{FF2B5EF4-FFF2-40B4-BE49-F238E27FC236}">
                <a16:creationId xmlns:a16="http://schemas.microsoft.com/office/drawing/2014/main" id="{B296CFB1-E1A0-0C47-90B8-9E938861E2C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B710E73-C74E-E747-B1DC-C3B8FA93CA55}"/>
              </a:ext>
            </a:extLst>
          </p:cNvPr>
          <p:cNvSpPr>
            <a:spLocks noGrp="1"/>
          </p:cNvSpPr>
          <p:nvPr>
            <p:ph type="sldNum" sz="quarter" idx="12"/>
          </p:nvPr>
        </p:nvSpPr>
        <p:spPr/>
        <p:txBody>
          <a:bodyPr/>
          <a:lstStyle/>
          <a:p>
            <a:fld id="{BE903F60-C595-914A-AA2D-C126FBF5DF84}" type="slidenum">
              <a:rPr lang="en-US" smtClean="0"/>
              <a:t>‹#›</a:t>
            </a:fld>
            <a:endParaRPr lang="en-US"/>
          </a:p>
        </p:txBody>
      </p:sp>
    </p:spTree>
    <p:extLst>
      <p:ext uri="{BB962C8B-B14F-4D97-AF65-F5344CB8AC3E}">
        <p14:creationId xmlns:p14="http://schemas.microsoft.com/office/powerpoint/2010/main" val="26736292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BFDD9E-5044-3343-8623-AFB5A0AB336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4AE4EC9-CC17-B34C-ADBD-38C2DBB5D24D}"/>
              </a:ext>
            </a:extLst>
          </p:cNvPr>
          <p:cNvSpPr>
            <a:spLocks noGrp="1"/>
          </p:cNvSpPr>
          <p:nvPr>
            <p:ph type="dt" sz="half" idx="10"/>
          </p:nvPr>
        </p:nvSpPr>
        <p:spPr/>
        <p:txBody>
          <a:bodyPr/>
          <a:lstStyle/>
          <a:p>
            <a:fld id="{443C7E64-C31D-D94D-9522-C04B71780991}" type="datetimeFigureOut">
              <a:rPr lang="en-US" smtClean="0"/>
              <a:t>11/24/19</a:t>
            </a:fld>
            <a:endParaRPr lang="en-US"/>
          </a:p>
        </p:txBody>
      </p:sp>
      <p:sp>
        <p:nvSpPr>
          <p:cNvPr id="4" name="Footer Placeholder 3">
            <a:extLst>
              <a:ext uri="{FF2B5EF4-FFF2-40B4-BE49-F238E27FC236}">
                <a16:creationId xmlns:a16="http://schemas.microsoft.com/office/drawing/2014/main" id="{5AE667C0-1D7D-5043-91D5-72E64BE4CFB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CBC96D1-83A1-BF4A-AE16-F064B809A1CC}"/>
              </a:ext>
            </a:extLst>
          </p:cNvPr>
          <p:cNvSpPr>
            <a:spLocks noGrp="1"/>
          </p:cNvSpPr>
          <p:nvPr>
            <p:ph type="sldNum" sz="quarter" idx="12"/>
          </p:nvPr>
        </p:nvSpPr>
        <p:spPr/>
        <p:txBody>
          <a:bodyPr/>
          <a:lstStyle/>
          <a:p>
            <a:fld id="{BE903F60-C595-914A-AA2D-C126FBF5DF84}" type="slidenum">
              <a:rPr lang="en-US" smtClean="0"/>
              <a:t>‹#›</a:t>
            </a:fld>
            <a:endParaRPr lang="en-US"/>
          </a:p>
        </p:txBody>
      </p:sp>
    </p:spTree>
    <p:extLst>
      <p:ext uri="{BB962C8B-B14F-4D97-AF65-F5344CB8AC3E}">
        <p14:creationId xmlns:p14="http://schemas.microsoft.com/office/powerpoint/2010/main" val="205118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AAE383A-9D3C-7848-8BD2-98F7532B485B}"/>
              </a:ext>
            </a:extLst>
          </p:cNvPr>
          <p:cNvSpPr>
            <a:spLocks noGrp="1"/>
          </p:cNvSpPr>
          <p:nvPr>
            <p:ph type="dt" sz="half" idx="10"/>
          </p:nvPr>
        </p:nvSpPr>
        <p:spPr/>
        <p:txBody>
          <a:bodyPr/>
          <a:lstStyle/>
          <a:p>
            <a:fld id="{443C7E64-C31D-D94D-9522-C04B71780991}" type="datetimeFigureOut">
              <a:rPr lang="en-US" smtClean="0"/>
              <a:t>11/24/19</a:t>
            </a:fld>
            <a:endParaRPr lang="en-US"/>
          </a:p>
        </p:txBody>
      </p:sp>
      <p:sp>
        <p:nvSpPr>
          <p:cNvPr id="3" name="Footer Placeholder 2">
            <a:extLst>
              <a:ext uri="{FF2B5EF4-FFF2-40B4-BE49-F238E27FC236}">
                <a16:creationId xmlns:a16="http://schemas.microsoft.com/office/drawing/2014/main" id="{3EACDC22-821D-0E4D-B6D9-A0641528909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1E0E90E-5BD6-A84D-860A-854AD6DCBED8}"/>
              </a:ext>
            </a:extLst>
          </p:cNvPr>
          <p:cNvSpPr>
            <a:spLocks noGrp="1"/>
          </p:cNvSpPr>
          <p:nvPr>
            <p:ph type="sldNum" sz="quarter" idx="12"/>
          </p:nvPr>
        </p:nvSpPr>
        <p:spPr/>
        <p:txBody>
          <a:bodyPr/>
          <a:lstStyle/>
          <a:p>
            <a:fld id="{BE903F60-C595-914A-AA2D-C126FBF5DF84}" type="slidenum">
              <a:rPr lang="en-US" smtClean="0"/>
              <a:t>‹#›</a:t>
            </a:fld>
            <a:endParaRPr lang="en-US"/>
          </a:p>
        </p:txBody>
      </p:sp>
    </p:spTree>
    <p:extLst>
      <p:ext uri="{BB962C8B-B14F-4D97-AF65-F5344CB8AC3E}">
        <p14:creationId xmlns:p14="http://schemas.microsoft.com/office/powerpoint/2010/main" val="12062841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2AE48D-A4AA-D848-B8CB-8EEEF3A0CE8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34D44E1-5980-7B43-9F35-7DCAE32CA4D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81889EF-C12F-2F47-9644-AF3034C0CFC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AB571EB-83D2-1348-A5F9-95360D41DC7C}"/>
              </a:ext>
            </a:extLst>
          </p:cNvPr>
          <p:cNvSpPr>
            <a:spLocks noGrp="1"/>
          </p:cNvSpPr>
          <p:nvPr>
            <p:ph type="dt" sz="half" idx="10"/>
          </p:nvPr>
        </p:nvSpPr>
        <p:spPr/>
        <p:txBody>
          <a:bodyPr/>
          <a:lstStyle/>
          <a:p>
            <a:fld id="{443C7E64-C31D-D94D-9522-C04B71780991}" type="datetimeFigureOut">
              <a:rPr lang="en-US" smtClean="0"/>
              <a:t>11/24/19</a:t>
            </a:fld>
            <a:endParaRPr lang="en-US"/>
          </a:p>
        </p:txBody>
      </p:sp>
      <p:sp>
        <p:nvSpPr>
          <p:cNvPr id="6" name="Footer Placeholder 5">
            <a:extLst>
              <a:ext uri="{FF2B5EF4-FFF2-40B4-BE49-F238E27FC236}">
                <a16:creationId xmlns:a16="http://schemas.microsoft.com/office/drawing/2014/main" id="{86CD1C6D-EE2D-8345-A120-C5E0E092AC7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CB5F836-85AF-DD44-B39F-0BBC122CC302}"/>
              </a:ext>
            </a:extLst>
          </p:cNvPr>
          <p:cNvSpPr>
            <a:spLocks noGrp="1"/>
          </p:cNvSpPr>
          <p:nvPr>
            <p:ph type="sldNum" sz="quarter" idx="12"/>
          </p:nvPr>
        </p:nvSpPr>
        <p:spPr/>
        <p:txBody>
          <a:bodyPr/>
          <a:lstStyle/>
          <a:p>
            <a:fld id="{BE903F60-C595-914A-AA2D-C126FBF5DF84}" type="slidenum">
              <a:rPr lang="en-US" smtClean="0"/>
              <a:t>‹#›</a:t>
            </a:fld>
            <a:endParaRPr lang="en-US"/>
          </a:p>
        </p:txBody>
      </p:sp>
    </p:spTree>
    <p:extLst>
      <p:ext uri="{BB962C8B-B14F-4D97-AF65-F5344CB8AC3E}">
        <p14:creationId xmlns:p14="http://schemas.microsoft.com/office/powerpoint/2010/main" val="33588254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040957-D206-724B-8ADE-955376DE6D1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FCEC10B-B8A1-A44B-BBA8-8D0AFA97103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61FB63E-B595-F949-8C10-D438F8D9082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B4B0E2F6-6B5B-704A-ABCF-E9484CDFD5BF}"/>
              </a:ext>
            </a:extLst>
          </p:cNvPr>
          <p:cNvSpPr>
            <a:spLocks noGrp="1"/>
          </p:cNvSpPr>
          <p:nvPr>
            <p:ph type="dt" sz="half" idx="10"/>
          </p:nvPr>
        </p:nvSpPr>
        <p:spPr/>
        <p:txBody>
          <a:bodyPr/>
          <a:lstStyle/>
          <a:p>
            <a:fld id="{443C7E64-C31D-D94D-9522-C04B71780991}" type="datetimeFigureOut">
              <a:rPr lang="en-US" smtClean="0"/>
              <a:t>11/24/19</a:t>
            </a:fld>
            <a:endParaRPr lang="en-US"/>
          </a:p>
        </p:txBody>
      </p:sp>
      <p:sp>
        <p:nvSpPr>
          <p:cNvPr id="6" name="Footer Placeholder 5">
            <a:extLst>
              <a:ext uri="{FF2B5EF4-FFF2-40B4-BE49-F238E27FC236}">
                <a16:creationId xmlns:a16="http://schemas.microsoft.com/office/drawing/2014/main" id="{047C18ED-1D0A-6B4D-A837-B5827607037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79F162B-18D2-4846-AC33-C5FC7DE66A2F}"/>
              </a:ext>
            </a:extLst>
          </p:cNvPr>
          <p:cNvSpPr>
            <a:spLocks noGrp="1"/>
          </p:cNvSpPr>
          <p:nvPr>
            <p:ph type="sldNum" sz="quarter" idx="12"/>
          </p:nvPr>
        </p:nvSpPr>
        <p:spPr/>
        <p:txBody>
          <a:bodyPr/>
          <a:lstStyle/>
          <a:p>
            <a:fld id="{BE903F60-C595-914A-AA2D-C126FBF5DF84}" type="slidenum">
              <a:rPr lang="en-US" smtClean="0"/>
              <a:t>‹#›</a:t>
            </a:fld>
            <a:endParaRPr lang="en-US"/>
          </a:p>
        </p:txBody>
      </p:sp>
    </p:spTree>
    <p:extLst>
      <p:ext uri="{BB962C8B-B14F-4D97-AF65-F5344CB8AC3E}">
        <p14:creationId xmlns:p14="http://schemas.microsoft.com/office/powerpoint/2010/main" val="40035729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21AB821-49A3-1943-BC0B-E836FD224A2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F339AEA-5821-814F-95DA-305C207578A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683FE01-2A88-6B45-8771-BD0FE708FAD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43C7E64-C31D-D94D-9522-C04B71780991}" type="datetimeFigureOut">
              <a:rPr lang="en-US" smtClean="0"/>
              <a:t>11/24/19</a:t>
            </a:fld>
            <a:endParaRPr lang="en-US"/>
          </a:p>
        </p:txBody>
      </p:sp>
      <p:sp>
        <p:nvSpPr>
          <p:cNvPr id="5" name="Footer Placeholder 4">
            <a:extLst>
              <a:ext uri="{FF2B5EF4-FFF2-40B4-BE49-F238E27FC236}">
                <a16:creationId xmlns:a16="http://schemas.microsoft.com/office/drawing/2014/main" id="{6EA608E6-5ADE-3646-96F1-8DECC7A476A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066BAA7-BB3B-424A-9DEF-938DECC72D9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E903F60-C595-914A-AA2D-C126FBF5DF84}" type="slidenum">
              <a:rPr lang="en-US" smtClean="0"/>
              <a:t>‹#›</a:t>
            </a:fld>
            <a:endParaRPr lang="en-US"/>
          </a:p>
        </p:txBody>
      </p:sp>
    </p:spTree>
    <p:extLst>
      <p:ext uri="{BB962C8B-B14F-4D97-AF65-F5344CB8AC3E}">
        <p14:creationId xmlns:p14="http://schemas.microsoft.com/office/powerpoint/2010/main" val="397468088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finviz.com/map.ashx" TargetMode="Externa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raw.densitydesign.org/" TargetMode="Externa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hyperlink" Target="https://public.tableau.com/en-us/s/resources" TargetMode="External"/><Relationship Id="rId2" Type="http://schemas.openxmlformats.org/officeDocument/2006/relationships/hyperlink" Target="https://public.tableau.com/s/" TargetMode="External"/><Relationship Id="rId1" Type="http://schemas.openxmlformats.org/officeDocument/2006/relationships/slideLayout" Target="../slideLayouts/slideLayout6.xml"/><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hyperlink" Target="https://venngage.com/blog/how-to-choose-the-best-charts-for-your-infographic/" TargetMode="External"/><Relationship Id="rId2" Type="http://schemas.openxmlformats.org/officeDocument/2006/relationships/hyperlink" Target="https://medium.economist.com/mistakes-weve-drawn-a-few-8cdd8a42d368" TargetMode="External"/><Relationship Id="rId1" Type="http://schemas.openxmlformats.org/officeDocument/2006/relationships/slideLayout" Target="../slideLayouts/slideLayout2.xml"/><Relationship Id="rId4" Type="http://schemas.openxmlformats.org/officeDocument/2006/relationships/hyperlink" Target="https://www.data-to-viz.com/caveats.html" TargetMode="Externa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www.nytimes.com/interactive/2015/05/17/us/elections/2016-presidential-campaigns-staff-connections-clinton-bush-cruz-paul-rubio-walker.html" TargetMode="Externa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hyperlink" Target="https://medium.com/i-data/israel-gaza-war-data-a54969aeb23e?_ga=1.225686554.1873778177.1371244953" TargetMode="External"/><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Layout" Target="../slideLayouts/slideLayout6.xml"/><Relationship Id="rId5" Type="http://schemas.openxmlformats.org/officeDocument/2006/relationships/image" Target="../media/image19.png"/><Relationship Id="rId4" Type="http://schemas.openxmlformats.org/officeDocument/2006/relationships/image" Target="../media/image18.png"/></Relationships>
</file>

<file path=ppt/slides/_rels/slide3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textvis.lnu.se/" TargetMode="External"/><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hyperlink" Target="https://github.com/mbostock/d3/wiki" TargetMode="External"/><Relationship Id="rId2" Type="http://schemas.openxmlformats.org/officeDocument/2006/relationships/hyperlink" Target="http://d3js.org/" TargetMode="Externa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4000" dirty="0"/>
              <a:t>LEADS Boot Camp</a:t>
            </a:r>
          </a:p>
        </p:txBody>
      </p:sp>
      <p:sp>
        <p:nvSpPr>
          <p:cNvPr id="3" name="Subtitle 2"/>
          <p:cNvSpPr>
            <a:spLocks noGrp="1"/>
          </p:cNvSpPr>
          <p:nvPr>
            <p:ph type="subTitle" idx="1"/>
          </p:nvPr>
        </p:nvSpPr>
        <p:spPr/>
        <p:txBody>
          <a:bodyPr/>
          <a:lstStyle/>
          <a:p>
            <a:r>
              <a:rPr lang="en-US" dirty="0"/>
              <a:t>Information Visualization</a:t>
            </a:r>
          </a:p>
          <a:p>
            <a:r>
              <a:rPr lang="en-US" dirty="0"/>
              <a:t>Erjia Yan</a:t>
            </a:r>
          </a:p>
        </p:txBody>
      </p:sp>
    </p:spTree>
    <p:extLst>
      <p:ext uri="{BB962C8B-B14F-4D97-AF65-F5344CB8AC3E}">
        <p14:creationId xmlns:p14="http://schemas.microsoft.com/office/powerpoint/2010/main" val="38827717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533400"/>
            <a:ext cx="8229600" cy="533400"/>
          </a:xfrm>
        </p:spPr>
        <p:txBody>
          <a:bodyPr>
            <a:normAutofit/>
          </a:bodyPr>
          <a:lstStyle/>
          <a:p>
            <a:r>
              <a:rPr lang="en-US" sz="2400" dirty="0">
                <a:hlinkClick r:id="rId2"/>
              </a:rPr>
              <a:t>https://finviz.com/map.ashx</a:t>
            </a:r>
            <a:r>
              <a:rPr lang="en-US" sz="2400" dirty="0"/>
              <a:t> </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1138188"/>
            <a:ext cx="9144000" cy="5592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192118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1200" y="457201"/>
            <a:ext cx="8077200" cy="5772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487603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990600"/>
            <a:ext cx="9144001" cy="449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003137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1524001" y="439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3" name="Rectangle 3"/>
          <p:cNvSpPr>
            <a:spLocks noChangeArrowheads="1"/>
          </p:cNvSpPr>
          <p:nvPr/>
        </p:nvSpPr>
        <p:spPr bwMode="auto">
          <a:xfrm>
            <a:off x="5034872" y="5867401"/>
            <a:ext cx="220980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fontAlgn="base">
              <a:spcBef>
                <a:spcPct val="0"/>
              </a:spcBef>
              <a:spcAft>
                <a:spcPct val="0"/>
              </a:spcAft>
            </a:pPr>
            <a:r>
              <a:rPr lang="en-US" altLang="en-US" sz="1200" dirty="0">
                <a:latin typeface="Times New Roman" pitchFamily="18" charset="0"/>
                <a:ea typeface="SimSun" pitchFamily="2" charset="-122"/>
                <a:cs typeface="Times New Roman" pitchFamily="18" charset="0"/>
                <a:hlinkClick r:id="rId2"/>
              </a:rPr>
              <a:t>http://raw.densitydesign.org/</a:t>
            </a:r>
            <a:endParaRPr lang="en-US" altLang="en-US" dirty="0">
              <a:latin typeface="Arial" pitchFamily="34" charset="0"/>
              <a:cs typeface="Arial" pitchFamily="34" charset="0"/>
            </a:endParaRPr>
          </a:p>
        </p:txBody>
      </p:sp>
      <p:sp>
        <p:nvSpPr>
          <p:cNvPr id="4" name="Title 3"/>
          <p:cNvSpPr>
            <a:spLocks noGrp="1"/>
          </p:cNvSpPr>
          <p:nvPr>
            <p:ph type="title"/>
          </p:nvPr>
        </p:nvSpPr>
        <p:spPr/>
        <p:txBody>
          <a:bodyPr/>
          <a:lstStyle/>
          <a:p>
            <a:r>
              <a:rPr lang="en-US" dirty="0"/>
              <a:t>Software: RAW</a:t>
            </a:r>
          </a:p>
        </p:txBody>
      </p:sp>
      <p:pic>
        <p:nvPicPr>
          <p:cNvPr id="1434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6728" y="1295400"/>
            <a:ext cx="4278545" cy="4446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043794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Software: Tableau</a:t>
            </a:r>
            <a:br>
              <a:rPr lang="en-US" dirty="0"/>
            </a:br>
            <a:r>
              <a:rPr lang="en-US" sz="2200" u="sng" dirty="0">
                <a:hlinkClick r:id="rId2"/>
              </a:rPr>
              <a:t>https://public.tableau.com/s/</a:t>
            </a:r>
            <a:r>
              <a:rPr lang="en-US" sz="2200" u="sng" dirty="0"/>
              <a:t> </a:t>
            </a:r>
            <a:br>
              <a:rPr lang="en-US" sz="2200" dirty="0"/>
            </a:br>
            <a:r>
              <a:rPr lang="en-US" sz="2200" dirty="0"/>
              <a:t> Training videos: </a:t>
            </a:r>
            <a:r>
              <a:rPr lang="en-US" sz="2200" u="sng" dirty="0">
                <a:hlinkClick r:id="rId3"/>
              </a:rPr>
              <a:t>https://public.tableau.com/en-us/s/resources</a:t>
            </a:r>
            <a:r>
              <a:rPr lang="en-US" sz="2200" u="sng" dirty="0"/>
              <a:t> </a:t>
            </a:r>
            <a:endParaRPr lang="en-US" dirty="0"/>
          </a:p>
        </p:txBody>
      </p:sp>
      <p:pic>
        <p:nvPicPr>
          <p:cNvPr id="1741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5000" y="1752601"/>
            <a:ext cx="8610600" cy="4623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364209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72C7C0-8DD6-754D-8B98-0EBF45677B08}"/>
              </a:ext>
            </a:extLst>
          </p:cNvPr>
          <p:cNvSpPr>
            <a:spLocks noGrp="1"/>
          </p:cNvSpPr>
          <p:nvPr>
            <p:ph type="title"/>
          </p:nvPr>
        </p:nvSpPr>
        <p:spPr/>
        <p:txBody>
          <a:bodyPr/>
          <a:lstStyle/>
          <a:p>
            <a:r>
              <a:rPr lang="en-US" dirty="0"/>
              <a:t>Taxonomy</a:t>
            </a:r>
          </a:p>
        </p:txBody>
      </p:sp>
      <p:sp>
        <p:nvSpPr>
          <p:cNvPr id="3" name="Text Placeholder 2">
            <a:extLst>
              <a:ext uri="{FF2B5EF4-FFF2-40B4-BE49-F238E27FC236}">
                <a16:creationId xmlns:a16="http://schemas.microsoft.com/office/drawing/2014/main" id="{7B3C54CA-DD21-5D46-B99E-71B542E0CC88}"/>
              </a:ext>
            </a:extLst>
          </p:cNvPr>
          <p:cNvSpPr>
            <a:spLocks noGrp="1"/>
          </p:cNvSpPr>
          <p:nvPr>
            <p:ph type="body" idx="1"/>
          </p:nvPr>
        </p:nvSpPr>
        <p:spPr/>
        <p:txBody>
          <a:bodyPr/>
          <a:lstStyle/>
          <a:p>
            <a:r>
              <a:rPr lang="en-US" dirty="0"/>
              <a:t>Section II</a:t>
            </a:r>
          </a:p>
        </p:txBody>
      </p:sp>
    </p:spTree>
    <p:extLst>
      <p:ext uri="{BB962C8B-B14F-4D97-AF65-F5344CB8AC3E}">
        <p14:creationId xmlns:p14="http://schemas.microsoft.com/office/powerpoint/2010/main" val="37063697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Task by Data Type Taxonomy</a:t>
            </a:r>
          </a:p>
        </p:txBody>
      </p:sp>
      <p:sp>
        <p:nvSpPr>
          <p:cNvPr id="3" name="Content Placeholder 2"/>
          <p:cNvSpPr>
            <a:spLocks noGrp="1"/>
          </p:cNvSpPr>
          <p:nvPr>
            <p:ph idx="1"/>
          </p:nvPr>
        </p:nvSpPr>
        <p:spPr/>
        <p:txBody>
          <a:bodyPr>
            <a:normAutofit/>
          </a:bodyPr>
          <a:lstStyle/>
          <a:p>
            <a:r>
              <a:rPr lang="en-US" dirty="0" err="1"/>
              <a:t>Shneiderman</a:t>
            </a:r>
            <a:r>
              <a:rPr lang="en-US" dirty="0"/>
              <a:t>, B. (1996) The Eyes Have It: A Task by Data Type Taxonomy for Information Visualizations. Proc. of IEEE Symposium on Visual Languages, Los Alamos, pp. 336-343.</a:t>
            </a:r>
          </a:p>
          <a:p>
            <a:r>
              <a:rPr lang="en-US" dirty="0"/>
              <a:t>This is a classic paper in the field of information visualization. </a:t>
            </a:r>
          </a:p>
          <a:p>
            <a:r>
              <a:rPr lang="en-US" dirty="0"/>
              <a:t>It proposed a taxonomy in terms of what types of actions would be appropriate for a few common types of data structures.</a:t>
            </a:r>
          </a:p>
          <a:p>
            <a:pPr marL="0" indent="0">
              <a:buNone/>
            </a:pPr>
            <a:endParaRPr lang="en-US" dirty="0"/>
          </a:p>
        </p:txBody>
      </p:sp>
    </p:spTree>
    <p:extLst>
      <p:ext uri="{BB962C8B-B14F-4D97-AF65-F5344CB8AC3E}">
        <p14:creationId xmlns:p14="http://schemas.microsoft.com/office/powerpoint/2010/main" val="22846735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7 Data Types</a:t>
            </a:r>
          </a:p>
        </p:txBody>
      </p:sp>
      <p:sp>
        <p:nvSpPr>
          <p:cNvPr id="3" name="Content Placeholder 2"/>
          <p:cNvSpPr>
            <a:spLocks noGrp="1"/>
          </p:cNvSpPr>
          <p:nvPr>
            <p:ph idx="1"/>
          </p:nvPr>
        </p:nvSpPr>
        <p:spPr/>
        <p:txBody>
          <a:bodyPr>
            <a:normAutofit fontScale="70000" lnSpcReduction="20000"/>
          </a:bodyPr>
          <a:lstStyle/>
          <a:p>
            <a:r>
              <a:rPr lang="en-US" dirty="0"/>
              <a:t>1-dimensional</a:t>
            </a:r>
          </a:p>
          <a:p>
            <a:pPr lvl="1"/>
            <a:r>
              <a:rPr lang="en-US" dirty="0"/>
              <a:t>Textual documents, program source code, lists</a:t>
            </a:r>
          </a:p>
          <a:p>
            <a:r>
              <a:rPr lang="en-US" dirty="0"/>
              <a:t>2-dimensional</a:t>
            </a:r>
          </a:p>
          <a:p>
            <a:pPr lvl="1"/>
            <a:r>
              <a:rPr lang="en-US" dirty="0"/>
              <a:t>Geographic maps, floorplans, newspaper layouts</a:t>
            </a:r>
          </a:p>
          <a:p>
            <a:r>
              <a:rPr lang="en-US" dirty="0"/>
              <a:t>3-dimensional</a:t>
            </a:r>
          </a:p>
          <a:p>
            <a:pPr lvl="1"/>
            <a:r>
              <a:rPr lang="en-US" dirty="0"/>
              <a:t>Molecules, the human body, buildings</a:t>
            </a:r>
          </a:p>
          <a:p>
            <a:r>
              <a:rPr lang="en-US" dirty="0"/>
              <a:t>Temporal</a:t>
            </a:r>
          </a:p>
          <a:p>
            <a:pPr lvl="1"/>
            <a:r>
              <a:rPr lang="en-US" dirty="0"/>
              <a:t>Medical records, project management, timeline</a:t>
            </a:r>
          </a:p>
          <a:p>
            <a:r>
              <a:rPr lang="en-US" dirty="0"/>
              <a:t>Multidimensional</a:t>
            </a:r>
          </a:p>
          <a:p>
            <a:pPr lvl="1"/>
            <a:r>
              <a:rPr lang="en-US" dirty="0"/>
              <a:t>Relational and statistical multivariate data sources</a:t>
            </a:r>
          </a:p>
          <a:p>
            <a:r>
              <a:rPr lang="en-US" dirty="0"/>
              <a:t>Tree</a:t>
            </a:r>
          </a:p>
          <a:p>
            <a:pPr lvl="1"/>
            <a:r>
              <a:rPr lang="en-US" dirty="0"/>
              <a:t>Parent-children structures, family trees</a:t>
            </a:r>
          </a:p>
          <a:p>
            <a:r>
              <a:rPr lang="en-US" dirty="0"/>
              <a:t>Network</a:t>
            </a:r>
          </a:p>
          <a:p>
            <a:pPr lvl="1"/>
            <a:r>
              <a:rPr lang="en-US" dirty="0"/>
              <a:t>Node-link structures</a:t>
            </a:r>
          </a:p>
        </p:txBody>
      </p:sp>
    </p:spTree>
    <p:extLst>
      <p:ext uri="{BB962C8B-B14F-4D97-AF65-F5344CB8AC3E}">
        <p14:creationId xmlns:p14="http://schemas.microsoft.com/office/powerpoint/2010/main" val="30574320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0" y="1828800"/>
            <a:ext cx="7840679" cy="396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lstStyle/>
          <a:p>
            <a:r>
              <a:rPr lang="en-US" dirty="0"/>
              <a:t>7 Tasks</a:t>
            </a:r>
          </a:p>
        </p:txBody>
      </p:sp>
    </p:spTree>
    <p:extLst>
      <p:ext uri="{BB962C8B-B14F-4D97-AF65-F5344CB8AC3E}">
        <p14:creationId xmlns:p14="http://schemas.microsoft.com/office/powerpoint/2010/main" val="13035345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72C7C0-8DD6-754D-8B98-0EBF45677B08}"/>
              </a:ext>
            </a:extLst>
          </p:cNvPr>
          <p:cNvSpPr>
            <a:spLocks noGrp="1"/>
          </p:cNvSpPr>
          <p:nvPr>
            <p:ph type="title"/>
          </p:nvPr>
        </p:nvSpPr>
        <p:spPr/>
        <p:txBody>
          <a:bodyPr/>
          <a:lstStyle/>
          <a:p>
            <a:r>
              <a:rPr lang="en-US" dirty="0"/>
              <a:t>Mental models</a:t>
            </a:r>
          </a:p>
        </p:txBody>
      </p:sp>
      <p:sp>
        <p:nvSpPr>
          <p:cNvPr id="3" name="Text Placeholder 2">
            <a:extLst>
              <a:ext uri="{FF2B5EF4-FFF2-40B4-BE49-F238E27FC236}">
                <a16:creationId xmlns:a16="http://schemas.microsoft.com/office/drawing/2014/main" id="{7B3C54CA-DD21-5D46-B99E-71B542E0CC88}"/>
              </a:ext>
            </a:extLst>
          </p:cNvPr>
          <p:cNvSpPr>
            <a:spLocks noGrp="1"/>
          </p:cNvSpPr>
          <p:nvPr>
            <p:ph type="body" idx="1"/>
          </p:nvPr>
        </p:nvSpPr>
        <p:spPr/>
        <p:txBody>
          <a:bodyPr/>
          <a:lstStyle/>
          <a:p>
            <a:r>
              <a:rPr lang="en-US" dirty="0"/>
              <a:t>Section III</a:t>
            </a:r>
          </a:p>
        </p:txBody>
      </p:sp>
    </p:spTree>
    <p:extLst>
      <p:ext uri="{BB962C8B-B14F-4D97-AF65-F5344CB8AC3E}">
        <p14:creationId xmlns:p14="http://schemas.microsoft.com/office/powerpoint/2010/main" val="24409745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E85A5C-BBB8-6445-9062-B2C516A289BA}"/>
              </a:ext>
            </a:extLst>
          </p:cNvPr>
          <p:cNvSpPr>
            <a:spLocks noGrp="1"/>
          </p:cNvSpPr>
          <p:nvPr>
            <p:ph type="title"/>
          </p:nvPr>
        </p:nvSpPr>
        <p:spPr/>
        <p:txBody>
          <a:bodyPr/>
          <a:lstStyle/>
          <a:p>
            <a:r>
              <a:rPr lang="en-US" dirty="0"/>
              <a:t>Good resources</a:t>
            </a:r>
          </a:p>
        </p:txBody>
      </p:sp>
      <p:sp>
        <p:nvSpPr>
          <p:cNvPr id="3" name="Content Placeholder 2">
            <a:extLst>
              <a:ext uri="{FF2B5EF4-FFF2-40B4-BE49-F238E27FC236}">
                <a16:creationId xmlns:a16="http://schemas.microsoft.com/office/drawing/2014/main" id="{9F8CED75-5906-6349-A3AD-5EADA4B8F675}"/>
              </a:ext>
            </a:extLst>
          </p:cNvPr>
          <p:cNvSpPr>
            <a:spLocks noGrp="1"/>
          </p:cNvSpPr>
          <p:nvPr>
            <p:ph idx="1"/>
          </p:nvPr>
        </p:nvSpPr>
        <p:spPr/>
        <p:txBody>
          <a:bodyPr/>
          <a:lstStyle/>
          <a:p>
            <a:r>
              <a:rPr lang="en-US" dirty="0">
                <a:hlinkClick r:id="rId2"/>
              </a:rPr>
              <a:t>https://medium.economist.com/mistakes-weve-drawn-a-few-8cdd8a42d368</a:t>
            </a:r>
            <a:endParaRPr lang="en-US" dirty="0"/>
          </a:p>
          <a:p>
            <a:r>
              <a:rPr lang="en-US" dirty="0">
                <a:hlinkClick r:id="rId3"/>
              </a:rPr>
              <a:t>https://venngage.com/blog/how-to-choose-the-best-charts-for-your-infographic/</a:t>
            </a:r>
            <a:endParaRPr lang="en-US" dirty="0"/>
          </a:p>
          <a:p>
            <a:r>
              <a:rPr lang="en-US" dirty="0">
                <a:hlinkClick r:id="rId4"/>
              </a:rPr>
              <a:t>https://www.data-to-viz.com/caveats.html</a:t>
            </a:r>
            <a:endParaRPr lang="en-US" dirty="0"/>
          </a:p>
        </p:txBody>
      </p:sp>
    </p:spTree>
    <p:extLst>
      <p:ext uri="{BB962C8B-B14F-4D97-AF65-F5344CB8AC3E}">
        <p14:creationId xmlns:p14="http://schemas.microsoft.com/office/powerpoint/2010/main" val="10643345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http://i.guim.co.uk/static/w-700/h--/q-95/sys-images/Guardian/Pix/pictures/2013/7/31/1375296667577/World_bank.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0" y="685801"/>
            <a:ext cx="5981700" cy="56227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58854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http://i.guim.co.uk/static/w-700/h--/q-95/sys-images/Guardian/Pix/pictures/2013/8/1/1375343461201/misleading.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29000" y="152400"/>
            <a:ext cx="4648200" cy="65889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2034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http://i.guim.co.uk/static/w-700/h--/q-95/sys-images/Guardian/Pix/pictures/2013/8/1/1375341666960/We_mess_up_to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7400" y="533400"/>
            <a:ext cx="8244960" cy="5562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97317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685800"/>
            <a:ext cx="8229600" cy="1143000"/>
          </a:xfrm>
        </p:spPr>
        <p:txBody>
          <a:bodyPr>
            <a:normAutofit fontScale="90000"/>
          </a:bodyPr>
          <a:lstStyle/>
          <a:p>
            <a:r>
              <a:rPr lang="en-US" dirty="0"/>
              <a:t>Perception: Why Can't We See What Is There To Be Seen?</a:t>
            </a:r>
          </a:p>
        </p:txBody>
      </p:sp>
      <p:sp>
        <p:nvSpPr>
          <p:cNvPr id="3" name="Content Placeholder 2"/>
          <p:cNvSpPr>
            <a:spLocks noGrp="1"/>
          </p:cNvSpPr>
          <p:nvPr>
            <p:ph idx="1"/>
          </p:nvPr>
        </p:nvSpPr>
        <p:spPr>
          <a:xfrm>
            <a:off x="1981200" y="2057400"/>
            <a:ext cx="8229600" cy="4343400"/>
          </a:xfrm>
        </p:spPr>
        <p:txBody>
          <a:bodyPr>
            <a:normAutofit/>
          </a:bodyPr>
          <a:lstStyle/>
          <a:p>
            <a:r>
              <a:rPr lang="en-US" dirty="0"/>
              <a:t>Perception is an active rather than a passive process.</a:t>
            </a:r>
          </a:p>
          <a:p>
            <a:endParaRPr lang="en-US" dirty="0"/>
          </a:p>
          <a:p>
            <a:r>
              <a:rPr lang="en-US" dirty="0"/>
              <a:t>It is not as objective as it seems.</a:t>
            </a:r>
          </a:p>
          <a:p>
            <a:endParaRPr lang="en-US" dirty="0"/>
          </a:p>
          <a:p>
            <a:r>
              <a:rPr lang="en-US" dirty="0"/>
              <a:t>It is a process of </a:t>
            </a:r>
            <a:r>
              <a:rPr lang="en-US" b="1" dirty="0">
                <a:solidFill>
                  <a:srgbClr val="C00000"/>
                </a:solidFill>
              </a:rPr>
              <a:t>inference</a:t>
            </a:r>
            <a:r>
              <a:rPr lang="en-US" dirty="0">
                <a:solidFill>
                  <a:srgbClr val="C00000"/>
                </a:solidFill>
              </a:rPr>
              <a:t> </a:t>
            </a:r>
            <a:r>
              <a:rPr lang="en-US" dirty="0"/>
              <a:t>in which people </a:t>
            </a:r>
            <a:r>
              <a:rPr lang="en-US" b="1" dirty="0">
                <a:solidFill>
                  <a:srgbClr val="C00000"/>
                </a:solidFill>
              </a:rPr>
              <a:t>construct their own version of reality </a:t>
            </a:r>
            <a:r>
              <a:rPr lang="en-US" dirty="0"/>
              <a:t>on the basis of information provided through the five senses.</a:t>
            </a:r>
          </a:p>
        </p:txBody>
      </p:sp>
    </p:spTree>
    <p:extLst>
      <p:ext uri="{BB962C8B-B14F-4D97-AF65-F5344CB8AC3E}">
        <p14:creationId xmlns:p14="http://schemas.microsoft.com/office/powerpoint/2010/main" val="19411188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609600"/>
            <a:ext cx="8229600" cy="1143000"/>
          </a:xfrm>
        </p:spPr>
        <p:txBody>
          <a:bodyPr>
            <a:normAutofit fontScale="90000"/>
          </a:bodyPr>
          <a:lstStyle/>
          <a:p>
            <a:r>
              <a:rPr lang="en-US" dirty="0"/>
              <a:t>Perception is strongly influenced by multiple factors</a:t>
            </a:r>
          </a:p>
        </p:txBody>
      </p:sp>
      <p:sp>
        <p:nvSpPr>
          <p:cNvPr id="3" name="Content Placeholder 2"/>
          <p:cNvSpPr>
            <a:spLocks noGrp="1"/>
          </p:cNvSpPr>
          <p:nvPr>
            <p:ph idx="1"/>
          </p:nvPr>
        </p:nvSpPr>
        <p:spPr>
          <a:xfrm>
            <a:off x="1981200" y="2133601"/>
            <a:ext cx="8229600" cy="3992563"/>
          </a:xfrm>
        </p:spPr>
        <p:txBody>
          <a:bodyPr/>
          <a:lstStyle/>
          <a:p>
            <a:r>
              <a:rPr lang="en-US" dirty="0"/>
              <a:t>our past experience, </a:t>
            </a:r>
          </a:p>
          <a:p>
            <a:r>
              <a:rPr lang="en-US" dirty="0"/>
              <a:t>education, </a:t>
            </a:r>
          </a:p>
          <a:p>
            <a:r>
              <a:rPr lang="en-US" dirty="0"/>
              <a:t>cultural values, and </a:t>
            </a:r>
          </a:p>
          <a:p>
            <a:r>
              <a:rPr lang="en-US" dirty="0"/>
              <a:t>role requirements, as well as</a:t>
            </a:r>
          </a:p>
          <a:p>
            <a:r>
              <a:rPr lang="en-US" dirty="0"/>
              <a:t>the stimuli recorded by their receptor organs</a:t>
            </a:r>
          </a:p>
        </p:txBody>
      </p:sp>
    </p:spTree>
    <p:extLst>
      <p:ext uri="{BB962C8B-B14F-4D97-AF65-F5344CB8AC3E}">
        <p14:creationId xmlns:p14="http://schemas.microsoft.com/office/powerpoint/2010/main" val="34888063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828800" y="4366231"/>
            <a:ext cx="8382000" cy="830997"/>
          </a:xfrm>
          <a:prstGeom prst="rect">
            <a:avLst/>
          </a:prstGeom>
        </p:spPr>
        <p:txBody>
          <a:bodyPr wrap="square">
            <a:spAutoFit/>
          </a:bodyPr>
          <a:lstStyle/>
          <a:p>
            <a:r>
              <a:rPr lang="en-US" sz="2400" dirty="0"/>
              <a:t>It takes more information, and more unambiguous information, to recognize an unexpected phenomenon than an expected one. </a:t>
            </a:r>
          </a:p>
        </p:txBody>
      </p:sp>
      <p:sp>
        <p:nvSpPr>
          <p:cNvPr id="3" name="Rectangle 2"/>
          <p:cNvSpPr/>
          <p:nvPr/>
        </p:nvSpPr>
        <p:spPr>
          <a:xfrm>
            <a:off x="1937419" y="1589851"/>
            <a:ext cx="8360736" cy="830997"/>
          </a:xfrm>
          <a:prstGeom prst="rect">
            <a:avLst/>
          </a:prstGeom>
        </p:spPr>
        <p:txBody>
          <a:bodyPr wrap="square">
            <a:spAutoFit/>
          </a:bodyPr>
          <a:lstStyle/>
          <a:p>
            <a:r>
              <a:rPr lang="en-US" sz="2400" dirty="0"/>
              <a:t>Once events have been perceived one way, there is a natural resistance to other perspectives. </a:t>
            </a:r>
          </a:p>
        </p:txBody>
      </p:sp>
      <p:sp>
        <p:nvSpPr>
          <p:cNvPr id="4" name="Title 3"/>
          <p:cNvSpPr>
            <a:spLocks noGrp="1"/>
          </p:cNvSpPr>
          <p:nvPr>
            <p:ph type="title"/>
          </p:nvPr>
        </p:nvSpPr>
        <p:spPr>
          <a:xfrm>
            <a:off x="1981200" y="274638"/>
            <a:ext cx="8229600" cy="868362"/>
          </a:xfrm>
        </p:spPr>
        <p:txBody>
          <a:bodyPr/>
          <a:lstStyle/>
          <a:p>
            <a:r>
              <a:rPr lang="en-US" dirty="0"/>
              <a:t>Some Important Properties</a:t>
            </a:r>
          </a:p>
        </p:txBody>
      </p:sp>
      <p:sp>
        <p:nvSpPr>
          <p:cNvPr id="5" name="TextBox 4"/>
          <p:cNvSpPr txBox="1"/>
          <p:nvPr/>
        </p:nvSpPr>
        <p:spPr>
          <a:xfrm rot="21042784">
            <a:off x="7411021" y="2662957"/>
            <a:ext cx="3048000" cy="584775"/>
          </a:xfrm>
          <a:prstGeom prst="rect">
            <a:avLst/>
          </a:prstGeom>
          <a:noFill/>
        </p:spPr>
        <p:txBody>
          <a:bodyPr wrap="square" rtlCol="0">
            <a:spAutoFit/>
          </a:bodyPr>
          <a:lstStyle/>
          <a:p>
            <a:pPr algn="r"/>
            <a:r>
              <a:rPr lang="en-US" sz="3200" b="1" dirty="0">
                <a:solidFill>
                  <a:srgbClr val="C00000"/>
                </a:solidFill>
              </a:rPr>
              <a:t>So, don’t rush it.</a:t>
            </a:r>
          </a:p>
        </p:txBody>
      </p:sp>
      <p:sp>
        <p:nvSpPr>
          <p:cNvPr id="6" name="TextBox 5"/>
          <p:cNvSpPr txBox="1"/>
          <p:nvPr/>
        </p:nvSpPr>
        <p:spPr>
          <a:xfrm rot="21042784">
            <a:off x="6145589" y="5145324"/>
            <a:ext cx="4538123" cy="1077218"/>
          </a:xfrm>
          <a:prstGeom prst="rect">
            <a:avLst/>
          </a:prstGeom>
          <a:noFill/>
        </p:spPr>
        <p:txBody>
          <a:bodyPr wrap="square" rtlCol="0">
            <a:spAutoFit/>
          </a:bodyPr>
          <a:lstStyle/>
          <a:p>
            <a:pPr algn="r"/>
            <a:r>
              <a:rPr lang="en-US" sz="3200" b="1" dirty="0">
                <a:solidFill>
                  <a:srgbClr val="C00000"/>
                </a:solidFill>
              </a:rPr>
              <a:t>Be aware what you are expecting</a:t>
            </a:r>
          </a:p>
        </p:txBody>
      </p:sp>
      <p:sp>
        <p:nvSpPr>
          <p:cNvPr id="7" name="Rectangle 6"/>
          <p:cNvSpPr/>
          <p:nvPr/>
        </p:nvSpPr>
        <p:spPr>
          <a:xfrm>
            <a:off x="1943846" y="1143001"/>
            <a:ext cx="8509734" cy="461665"/>
          </a:xfrm>
          <a:prstGeom prst="rect">
            <a:avLst/>
          </a:prstGeom>
        </p:spPr>
        <p:txBody>
          <a:bodyPr wrap="square">
            <a:spAutoFit/>
          </a:bodyPr>
          <a:lstStyle/>
          <a:p>
            <a:r>
              <a:rPr lang="en-US" sz="2400" dirty="0"/>
              <a:t>Mind-sets tend to be quick to form but resistant to change.</a:t>
            </a:r>
          </a:p>
        </p:txBody>
      </p:sp>
      <p:sp>
        <p:nvSpPr>
          <p:cNvPr id="8" name="Rectangle 7"/>
          <p:cNvSpPr/>
          <p:nvPr/>
        </p:nvSpPr>
        <p:spPr>
          <a:xfrm>
            <a:off x="1943846" y="2452163"/>
            <a:ext cx="7200900" cy="461665"/>
          </a:xfrm>
          <a:prstGeom prst="rect">
            <a:avLst/>
          </a:prstGeom>
        </p:spPr>
        <p:txBody>
          <a:bodyPr wrap="square">
            <a:spAutoFit/>
          </a:bodyPr>
          <a:lstStyle/>
          <a:p>
            <a:r>
              <a:rPr lang="en-US" sz="2400" dirty="0"/>
              <a:t>New information is assimilated to existing images.</a:t>
            </a:r>
          </a:p>
        </p:txBody>
      </p:sp>
      <p:sp>
        <p:nvSpPr>
          <p:cNvPr id="9" name="Rectangle 8"/>
          <p:cNvSpPr/>
          <p:nvPr/>
        </p:nvSpPr>
        <p:spPr>
          <a:xfrm>
            <a:off x="1828800" y="3926337"/>
            <a:ext cx="7277100" cy="461665"/>
          </a:xfrm>
          <a:prstGeom prst="rect">
            <a:avLst/>
          </a:prstGeom>
        </p:spPr>
        <p:txBody>
          <a:bodyPr wrap="square">
            <a:spAutoFit/>
          </a:bodyPr>
          <a:lstStyle/>
          <a:p>
            <a:r>
              <a:rPr lang="en-US" sz="2400" dirty="0"/>
              <a:t>Gradual, evolutionary change often goes unnoticed.</a:t>
            </a:r>
          </a:p>
        </p:txBody>
      </p:sp>
    </p:spTree>
    <p:extLst>
      <p:ext uri="{BB962C8B-B14F-4D97-AF65-F5344CB8AC3E}">
        <p14:creationId xmlns:p14="http://schemas.microsoft.com/office/powerpoint/2010/main" val="30303273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828800" y="2133601"/>
            <a:ext cx="8382000" cy="4247317"/>
          </a:xfrm>
          <a:prstGeom prst="rect">
            <a:avLst/>
          </a:prstGeom>
        </p:spPr>
        <p:txBody>
          <a:bodyPr wrap="square">
            <a:spAutoFit/>
          </a:bodyPr>
          <a:lstStyle/>
          <a:p>
            <a:r>
              <a:rPr lang="en-US" dirty="0"/>
              <a:t>This effect has been demonstrated experimentally by projecting onto a screen pictures of common, everyday subjects such as a dog standing on grass, a fire hydrant, and an aerial view of a highway cloverleaf intersection. </a:t>
            </a:r>
          </a:p>
          <a:p>
            <a:endParaRPr lang="en-US" dirty="0"/>
          </a:p>
          <a:p>
            <a:r>
              <a:rPr lang="en-US" dirty="0"/>
              <a:t>The initial projection was blurred in varying degrees, and the pictures were then brought into focus slowly to determine at what point test subjects could identify them correctly. </a:t>
            </a:r>
          </a:p>
          <a:p>
            <a:endParaRPr lang="en-US" dirty="0"/>
          </a:p>
          <a:p>
            <a:r>
              <a:rPr lang="en-US" dirty="0"/>
              <a:t>First, those who started viewing the pictures when they were most out of focus had more difficulty identifying them when they became clearer than those who started viewing at a less blurred stage.  </a:t>
            </a:r>
            <a:r>
              <a:rPr lang="en-US" b="1" dirty="0"/>
              <a:t>The greater the initial blur, the clearer the picture had to be before people could recognize it. </a:t>
            </a:r>
          </a:p>
          <a:p>
            <a:endParaRPr lang="en-US" dirty="0"/>
          </a:p>
          <a:p>
            <a:r>
              <a:rPr lang="en-US" dirty="0"/>
              <a:t>Second, the longer people were exposed to a blurred picture, the clearer the picture had to be before they could recognize it. </a:t>
            </a:r>
          </a:p>
        </p:txBody>
      </p:sp>
      <p:sp>
        <p:nvSpPr>
          <p:cNvPr id="3" name="Title 2"/>
          <p:cNvSpPr>
            <a:spLocks noGrp="1"/>
          </p:cNvSpPr>
          <p:nvPr>
            <p:ph type="title"/>
          </p:nvPr>
        </p:nvSpPr>
        <p:spPr>
          <a:xfrm>
            <a:off x="1905000" y="609600"/>
            <a:ext cx="8229600" cy="1143000"/>
          </a:xfrm>
        </p:spPr>
        <p:txBody>
          <a:bodyPr>
            <a:noAutofit/>
          </a:bodyPr>
          <a:lstStyle/>
          <a:p>
            <a:r>
              <a:rPr lang="en-US" sz="2800" dirty="0"/>
              <a:t>Initial exposure to blurred or ambiguous stimuli interferes with accurate perception even after more and better information becomes available</a:t>
            </a:r>
          </a:p>
        </p:txBody>
      </p:sp>
    </p:spTree>
    <p:extLst>
      <p:ext uri="{BB962C8B-B14F-4D97-AF65-F5344CB8AC3E}">
        <p14:creationId xmlns:p14="http://schemas.microsoft.com/office/powerpoint/2010/main" val="11163285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91316" y="990601"/>
            <a:ext cx="7924800" cy="4893647"/>
          </a:xfrm>
          <a:prstGeom prst="rect">
            <a:avLst/>
          </a:prstGeom>
        </p:spPr>
        <p:txBody>
          <a:bodyPr wrap="square">
            <a:spAutoFit/>
          </a:bodyPr>
          <a:lstStyle/>
          <a:p>
            <a:r>
              <a:rPr lang="en-US" sz="2400" dirty="0"/>
              <a:t>Despite ambiguous stimuli, people form some sort of tentative hypothesis about what they see. </a:t>
            </a:r>
          </a:p>
          <a:p>
            <a:endParaRPr lang="en-US" sz="2400" dirty="0"/>
          </a:p>
          <a:p>
            <a:r>
              <a:rPr lang="en-US" sz="2400" dirty="0"/>
              <a:t>The longer they are exposed to this blurred image, the greater confidence they develop in this initial and perhaps erroneous impression, so the greater the impact this initial impression has on subsequent perceptions. </a:t>
            </a:r>
          </a:p>
          <a:p>
            <a:endParaRPr lang="en-US" sz="2400" dirty="0"/>
          </a:p>
          <a:p>
            <a:r>
              <a:rPr lang="en-US" sz="2400" dirty="0"/>
              <a:t>For a time, as the picture becomes clearer, there is no obvious contradiction; the new data are assimilated into the previous image, and the initial interpretation is maintained until the contradiction becomes so obvious that it forces itself upon our consciousness. </a:t>
            </a:r>
          </a:p>
        </p:txBody>
      </p:sp>
    </p:spTree>
    <p:extLst>
      <p:ext uri="{BB962C8B-B14F-4D97-AF65-F5344CB8AC3E}">
        <p14:creationId xmlns:p14="http://schemas.microsoft.com/office/powerpoint/2010/main" val="7440772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552700" y="1828800"/>
            <a:ext cx="7391400" cy="3785652"/>
          </a:xfrm>
          <a:prstGeom prst="rect">
            <a:avLst/>
          </a:prstGeom>
        </p:spPr>
        <p:txBody>
          <a:bodyPr wrap="square">
            <a:spAutoFit/>
          </a:bodyPr>
          <a:lstStyle/>
          <a:p>
            <a:r>
              <a:rPr lang="en-US" sz="2000" dirty="0"/>
              <a:t>The early but incorrect impression tends to persist because the amount of information necessary to invalidate a hypothesis is considerably greater than the amount of information required to make an initial interpretation. </a:t>
            </a:r>
          </a:p>
          <a:p>
            <a:endParaRPr lang="en-US" sz="2000" dirty="0"/>
          </a:p>
          <a:p>
            <a:r>
              <a:rPr lang="en-US" sz="2000" dirty="0"/>
              <a:t>People form impressions on the basis of very little information, but once formed, they do not reject or change them unless they obtain rather solid evidence. </a:t>
            </a:r>
          </a:p>
          <a:p>
            <a:endParaRPr lang="en-US" sz="2000" dirty="0"/>
          </a:p>
          <a:p>
            <a:r>
              <a:rPr lang="en-US" sz="2000" dirty="0"/>
              <a:t>Analysts might seek to limit the adverse impact of this tendency by suspending judgment for as long as possible as new information is being received. </a:t>
            </a:r>
          </a:p>
        </p:txBody>
      </p:sp>
      <p:sp>
        <p:nvSpPr>
          <p:cNvPr id="3" name="Title 2"/>
          <p:cNvSpPr>
            <a:spLocks noGrp="1"/>
          </p:cNvSpPr>
          <p:nvPr>
            <p:ph type="title"/>
          </p:nvPr>
        </p:nvSpPr>
        <p:spPr/>
        <p:txBody>
          <a:bodyPr>
            <a:normAutofit/>
          </a:bodyPr>
          <a:lstStyle/>
          <a:p>
            <a:r>
              <a:rPr lang="en-US" dirty="0"/>
              <a:t>Mental models are easy to form, </a:t>
            </a:r>
            <a:br>
              <a:rPr lang="en-US" dirty="0"/>
            </a:br>
            <a:r>
              <a:rPr lang="en-US" dirty="0"/>
              <a:t>but hard to change</a:t>
            </a:r>
          </a:p>
        </p:txBody>
      </p:sp>
    </p:spTree>
    <p:extLst>
      <p:ext uri="{BB962C8B-B14F-4D97-AF65-F5344CB8AC3E}">
        <p14:creationId xmlns:p14="http://schemas.microsoft.com/office/powerpoint/2010/main" val="19005011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697665" y="1828801"/>
            <a:ext cx="4953000" cy="2246769"/>
          </a:xfrm>
          <a:prstGeom prst="rect">
            <a:avLst/>
          </a:prstGeom>
        </p:spPr>
        <p:txBody>
          <a:bodyPr wrap="square">
            <a:spAutoFit/>
          </a:bodyPr>
          <a:lstStyle/>
          <a:p>
            <a:pPr marL="457200" indent="-457200">
              <a:buFont typeface="Arial" panose="020B0604020202020204" pitchFamily="34" charset="0"/>
              <a:buChar char="•"/>
            </a:pPr>
            <a:r>
              <a:rPr lang="en-US" sz="2800" dirty="0"/>
              <a:t>highly ambiguous situations </a:t>
            </a:r>
          </a:p>
          <a:p>
            <a:pPr marL="457200" indent="-457200">
              <a:buFont typeface="Arial" panose="020B0604020202020204" pitchFamily="34" charset="0"/>
              <a:buChar char="•"/>
            </a:pPr>
            <a:r>
              <a:rPr lang="en-US" sz="2800" dirty="0"/>
              <a:t>incrementally processed information </a:t>
            </a:r>
          </a:p>
          <a:p>
            <a:pPr marL="457200" indent="-457200">
              <a:buFont typeface="Arial" panose="020B0604020202020204" pitchFamily="34" charset="0"/>
              <a:buChar char="•"/>
            </a:pPr>
            <a:r>
              <a:rPr lang="en-US" sz="2800" dirty="0"/>
              <a:t>pressure for early judgment</a:t>
            </a:r>
          </a:p>
          <a:p>
            <a:pPr marL="457200" indent="-457200">
              <a:buFont typeface="Arial" panose="020B0604020202020204" pitchFamily="34" charset="0"/>
              <a:buChar char="•"/>
            </a:pPr>
            <a:r>
              <a:rPr lang="en-US" sz="2800" dirty="0"/>
              <a:t>premature closure</a:t>
            </a:r>
          </a:p>
        </p:txBody>
      </p:sp>
      <p:sp>
        <p:nvSpPr>
          <p:cNvPr id="3" name="Rectangle 2"/>
          <p:cNvSpPr/>
          <p:nvPr/>
        </p:nvSpPr>
        <p:spPr>
          <a:xfrm>
            <a:off x="6827519" y="2605444"/>
            <a:ext cx="3826304" cy="584775"/>
          </a:xfrm>
          <a:prstGeom prst="rect">
            <a:avLst/>
          </a:prstGeom>
        </p:spPr>
        <p:txBody>
          <a:bodyPr wrap="none">
            <a:spAutoFit/>
          </a:bodyPr>
          <a:lstStyle/>
          <a:p>
            <a:r>
              <a:rPr lang="en-US" sz="3200" dirty="0"/>
              <a:t>inaccurate perception</a:t>
            </a:r>
          </a:p>
        </p:txBody>
      </p:sp>
      <p:sp>
        <p:nvSpPr>
          <p:cNvPr id="4" name="Rectangle 3"/>
          <p:cNvSpPr/>
          <p:nvPr/>
        </p:nvSpPr>
        <p:spPr>
          <a:xfrm>
            <a:off x="6019801" y="2482335"/>
            <a:ext cx="841897" cy="830997"/>
          </a:xfrm>
          <a:prstGeom prst="rect">
            <a:avLst/>
          </a:prstGeom>
        </p:spPr>
        <p:txBody>
          <a:bodyPr wrap="none">
            <a:spAutoFit/>
          </a:bodyPr>
          <a:lstStyle/>
          <a:p>
            <a:r>
              <a:rPr lang="en-US" sz="4800" dirty="0">
                <a:sym typeface="Wingdings" panose="05000000000000000000" pitchFamily="2" charset="2"/>
              </a:rPr>
              <a:t></a:t>
            </a:r>
            <a:endParaRPr lang="en-US" sz="4800" dirty="0"/>
          </a:p>
        </p:txBody>
      </p:sp>
      <p:sp>
        <p:nvSpPr>
          <p:cNvPr id="5" name="Rectangle 4"/>
          <p:cNvSpPr/>
          <p:nvPr/>
        </p:nvSpPr>
        <p:spPr>
          <a:xfrm>
            <a:off x="3429000" y="4724401"/>
            <a:ext cx="5486400" cy="646331"/>
          </a:xfrm>
          <a:prstGeom prst="rect">
            <a:avLst/>
          </a:prstGeom>
        </p:spPr>
        <p:txBody>
          <a:bodyPr wrap="square">
            <a:spAutoFit/>
          </a:bodyPr>
          <a:lstStyle/>
          <a:p>
            <a:r>
              <a:rPr lang="en-US" dirty="0"/>
              <a:t>Once an observer thinks he or she knows what is happening, this perception tends to resist change. </a:t>
            </a:r>
          </a:p>
        </p:txBody>
      </p:sp>
    </p:spTree>
    <p:extLst>
      <p:ext uri="{BB962C8B-B14F-4D97-AF65-F5344CB8AC3E}">
        <p14:creationId xmlns:p14="http://schemas.microsoft.com/office/powerpoint/2010/main" val="13364044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72C7C0-8DD6-754D-8B98-0EBF45677B08}"/>
              </a:ext>
            </a:extLst>
          </p:cNvPr>
          <p:cNvSpPr>
            <a:spLocks noGrp="1"/>
          </p:cNvSpPr>
          <p:nvPr>
            <p:ph type="title"/>
          </p:nvPr>
        </p:nvSpPr>
        <p:spPr/>
        <p:txBody>
          <a:bodyPr/>
          <a:lstStyle/>
          <a:p>
            <a:r>
              <a:rPr lang="en-US" dirty="0"/>
              <a:t>Introduction</a:t>
            </a:r>
          </a:p>
        </p:txBody>
      </p:sp>
      <p:sp>
        <p:nvSpPr>
          <p:cNvPr id="3" name="Text Placeholder 2">
            <a:extLst>
              <a:ext uri="{FF2B5EF4-FFF2-40B4-BE49-F238E27FC236}">
                <a16:creationId xmlns:a16="http://schemas.microsoft.com/office/drawing/2014/main" id="{7B3C54CA-DD21-5D46-B99E-71B542E0CC88}"/>
              </a:ext>
            </a:extLst>
          </p:cNvPr>
          <p:cNvSpPr>
            <a:spLocks noGrp="1"/>
          </p:cNvSpPr>
          <p:nvPr>
            <p:ph type="body" idx="1"/>
          </p:nvPr>
        </p:nvSpPr>
        <p:spPr/>
        <p:txBody>
          <a:bodyPr/>
          <a:lstStyle/>
          <a:p>
            <a:r>
              <a:rPr lang="en-US" dirty="0"/>
              <a:t>Section I</a:t>
            </a:r>
          </a:p>
        </p:txBody>
      </p:sp>
    </p:spTree>
    <p:extLst>
      <p:ext uri="{BB962C8B-B14F-4D97-AF65-F5344CB8AC3E}">
        <p14:creationId xmlns:p14="http://schemas.microsoft.com/office/powerpoint/2010/main" val="122906267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Keeping an Open Mind</a:t>
            </a:r>
          </a:p>
        </p:txBody>
      </p:sp>
      <p:sp>
        <p:nvSpPr>
          <p:cNvPr id="4" name="Content Placeholder 3"/>
          <p:cNvSpPr>
            <a:spLocks noGrp="1"/>
          </p:cNvSpPr>
          <p:nvPr>
            <p:ph idx="1"/>
          </p:nvPr>
        </p:nvSpPr>
        <p:spPr/>
        <p:txBody>
          <a:bodyPr/>
          <a:lstStyle/>
          <a:p>
            <a:r>
              <a:rPr lang="en-US" dirty="0"/>
              <a:t>Major intelligence failures are usually caused by failures of analysis, not failures of collection. </a:t>
            </a:r>
          </a:p>
          <a:p>
            <a:endParaRPr lang="en-US" dirty="0"/>
          </a:p>
          <a:p>
            <a:r>
              <a:rPr lang="en-US" dirty="0"/>
              <a:t>Relevant information is discounted, misinterpreted, ignored, rejected, or overlooked because it fails to fit a prevailing mental model or mind-set.</a:t>
            </a:r>
          </a:p>
        </p:txBody>
      </p:sp>
    </p:spTree>
    <p:extLst>
      <p:ext uri="{BB962C8B-B14F-4D97-AF65-F5344CB8AC3E}">
        <p14:creationId xmlns:p14="http://schemas.microsoft.com/office/powerpoint/2010/main" val="291525641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Strategies for Creative Thinking</a:t>
            </a:r>
          </a:p>
        </p:txBody>
      </p:sp>
      <p:sp>
        <p:nvSpPr>
          <p:cNvPr id="3" name="Content Placeholder 2"/>
          <p:cNvSpPr>
            <a:spLocks noGrp="1"/>
          </p:cNvSpPr>
          <p:nvPr>
            <p:ph idx="1"/>
          </p:nvPr>
        </p:nvSpPr>
        <p:spPr/>
        <p:txBody>
          <a:bodyPr>
            <a:normAutofit lnSpcReduction="10000"/>
          </a:bodyPr>
          <a:lstStyle/>
          <a:p>
            <a:r>
              <a:rPr lang="en-US" b="1" dirty="0"/>
              <a:t>Deferred Judgment</a:t>
            </a:r>
            <a:r>
              <a:rPr lang="en-US" dirty="0"/>
              <a:t>. The principle of deferred judgment is undoubtedly the most important. The idea generation phase of analysis should be separated from the idea-evaluation phase, with evaluation deferred until all possible ideas have been brought out. </a:t>
            </a:r>
          </a:p>
          <a:p>
            <a:r>
              <a:rPr lang="en-US" dirty="0"/>
              <a:t>This approach runs contrary to the normal procedure of thinking of ideas and evaluating them concurrently. Stimulating the imagination and critical thinking are both important, but they do not mix well. </a:t>
            </a:r>
          </a:p>
          <a:p>
            <a:r>
              <a:rPr lang="en-US" dirty="0"/>
              <a:t>A judgmental attitude dampens the imagination, whether it manifests itself as self-censorship of one's own ideas or fear of critical evaluation by colleagues or supervisors. Idea generation should be a freewheeling, unconstrained, uncritical process.</a:t>
            </a:r>
          </a:p>
        </p:txBody>
      </p:sp>
    </p:spTree>
    <p:extLst>
      <p:ext uri="{BB962C8B-B14F-4D97-AF65-F5344CB8AC3E}">
        <p14:creationId xmlns:p14="http://schemas.microsoft.com/office/powerpoint/2010/main" val="33207062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72C7C0-8DD6-754D-8B98-0EBF45677B08}"/>
              </a:ext>
            </a:extLst>
          </p:cNvPr>
          <p:cNvSpPr>
            <a:spLocks noGrp="1"/>
          </p:cNvSpPr>
          <p:nvPr>
            <p:ph type="title"/>
          </p:nvPr>
        </p:nvSpPr>
        <p:spPr/>
        <p:txBody>
          <a:bodyPr/>
          <a:lstStyle/>
          <a:p>
            <a:r>
              <a:rPr lang="en-US" dirty="0"/>
              <a:t>Network visualizations</a:t>
            </a:r>
          </a:p>
        </p:txBody>
      </p:sp>
      <p:sp>
        <p:nvSpPr>
          <p:cNvPr id="3" name="Text Placeholder 2">
            <a:extLst>
              <a:ext uri="{FF2B5EF4-FFF2-40B4-BE49-F238E27FC236}">
                <a16:creationId xmlns:a16="http://schemas.microsoft.com/office/drawing/2014/main" id="{7B3C54CA-DD21-5D46-B99E-71B542E0CC88}"/>
              </a:ext>
            </a:extLst>
          </p:cNvPr>
          <p:cNvSpPr>
            <a:spLocks noGrp="1"/>
          </p:cNvSpPr>
          <p:nvPr>
            <p:ph type="body" idx="1"/>
          </p:nvPr>
        </p:nvSpPr>
        <p:spPr/>
        <p:txBody>
          <a:bodyPr/>
          <a:lstStyle/>
          <a:p>
            <a:r>
              <a:rPr lang="en-US" dirty="0"/>
              <a:t>Section IV</a:t>
            </a:r>
          </a:p>
        </p:txBody>
      </p:sp>
    </p:spTree>
    <p:extLst>
      <p:ext uri="{BB962C8B-B14F-4D97-AF65-F5344CB8AC3E}">
        <p14:creationId xmlns:p14="http://schemas.microsoft.com/office/powerpoint/2010/main" val="134444247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74638"/>
            <a:ext cx="8305800" cy="1554162"/>
          </a:xfrm>
        </p:spPr>
        <p:txBody>
          <a:bodyPr>
            <a:normAutofit/>
          </a:bodyPr>
          <a:lstStyle/>
          <a:p>
            <a:r>
              <a:rPr lang="en-US" sz="2400" b="1" dirty="0"/>
              <a:t>Connecting the Dots Behind the 2016 Presidential Candidates</a:t>
            </a:r>
            <a:br>
              <a:rPr lang="en-US" b="1" dirty="0"/>
            </a:br>
            <a:r>
              <a:rPr lang="en-US" sz="1800" b="1" dirty="0">
                <a:hlinkClick r:id="rId2"/>
              </a:rPr>
              <a:t>http://www.nytimes.com/interactive/2015/05/17/us/elections/2016-presidential-campaigns-staff-connections-clinton-bush-cruz-paul-rubio-walker.html</a:t>
            </a:r>
            <a:r>
              <a:rPr lang="en-US" sz="1800" b="1" dirty="0"/>
              <a:t> </a:t>
            </a:r>
            <a:endParaRPr lang="en-US" sz="1800" dirty="0"/>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71800" y="1634904"/>
            <a:ext cx="6421766" cy="508657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val="376949106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2457450"/>
            <a:ext cx="9144000" cy="4400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 name="Title 1"/>
          <p:cNvSpPr>
            <a:spLocks noGrp="1"/>
          </p:cNvSpPr>
          <p:nvPr>
            <p:ph type="title"/>
          </p:nvPr>
        </p:nvSpPr>
        <p:spPr/>
        <p:txBody>
          <a:bodyPr>
            <a:normAutofit/>
          </a:bodyPr>
          <a:lstStyle/>
          <a:p>
            <a:r>
              <a:rPr lang="en-US" b="1" dirty="0"/>
              <a:t>Israel, Gaza, War &amp; Data</a:t>
            </a:r>
            <a:br>
              <a:rPr lang="en-US" b="1" dirty="0"/>
            </a:br>
            <a:r>
              <a:rPr lang="en-US" sz="1300" dirty="0"/>
              <a:t>social networks and the art of personalizing propaganda</a:t>
            </a:r>
            <a:br>
              <a:rPr lang="en-US" sz="1300" dirty="0"/>
            </a:br>
            <a:r>
              <a:rPr lang="en-US" sz="1300" dirty="0">
                <a:hlinkClick r:id="rId3"/>
              </a:rPr>
              <a:t>https://medium.com/i-data/israel-gaza-war-data-a54969aeb23e?_ga=1.225686554.1873778177.1371244953</a:t>
            </a:r>
            <a:r>
              <a:rPr lang="en-US" sz="1300" dirty="0"/>
              <a:t> </a:t>
            </a:r>
          </a:p>
        </p:txBody>
      </p:sp>
    </p:spTree>
    <p:extLst>
      <p:ext uri="{BB962C8B-B14F-4D97-AF65-F5344CB8AC3E}">
        <p14:creationId xmlns:p14="http://schemas.microsoft.com/office/powerpoint/2010/main" val="132849311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28776" y="1524001"/>
            <a:ext cx="6708307" cy="31480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 name="Title 1"/>
          <p:cNvSpPr>
            <a:spLocks noGrp="1"/>
          </p:cNvSpPr>
          <p:nvPr>
            <p:ph type="title"/>
          </p:nvPr>
        </p:nvSpPr>
        <p:spPr>
          <a:xfrm>
            <a:off x="1981200" y="274638"/>
            <a:ext cx="8229600" cy="1173162"/>
          </a:xfrm>
        </p:spPr>
        <p:txBody>
          <a:bodyPr>
            <a:normAutofit/>
          </a:bodyPr>
          <a:lstStyle/>
          <a:p>
            <a:r>
              <a:rPr lang="en-US" dirty="0"/>
              <a:t>Instagram co-tag graph</a:t>
            </a:r>
            <a:br>
              <a:rPr lang="en-US" dirty="0"/>
            </a:br>
            <a:r>
              <a:rPr lang="en-US" sz="2000" dirty="0"/>
              <a:t>pro-Israeli (Orange), pro-Palestinian (Yellow), and Religious / </a:t>
            </a:r>
            <a:r>
              <a:rPr lang="en-US" sz="2000" dirty="0" err="1"/>
              <a:t>muslim</a:t>
            </a:r>
            <a:r>
              <a:rPr lang="en-US" sz="2000" dirty="0"/>
              <a:t> (Purple)</a:t>
            </a:r>
          </a:p>
        </p:txBody>
      </p:sp>
      <p:pic>
        <p:nvPicPr>
          <p:cNvPr id="1331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96050" y="2574926"/>
            <a:ext cx="4062413" cy="1920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331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1181" y="4495801"/>
            <a:ext cx="3966219" cy="19018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3317"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76925" y="4495800"/>
            <a:ext cx="3627438" cy="202848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val="113929722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70350" y="914400"/>
            <a:ext cx="7989651" cy="5029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val="51427921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7401" y="762000"/>
            <a:ext cx="8129479" cy="51054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val="31920941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8400" y="533400"/>
            <a:ext cx="7357344" cy="58674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val="39734220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42311" y="228600"/>
            <a:ext cx="8001000" cy="634767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val="9832368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590800" y="762001"/>
            <a:ext cx="7239000" cy="4893647"/>
          </a:xfrm>
          <a:prstGeom prst="rect">
            <a:avLst/>
          </a:prstGeom>
        </p:spPr>
        <p:txBody>
          <a:bodyPr wrap="square">
            <a:spAutoFit/>
          </a:bodyPr>
          <a:lstStyle/>
          <a:p>
            <a:r>
              <a:rPr lang="en-US" sz="2400" b="1" dirty="0"/>
              <a:t>Information visualization is concerned with the design, development, and application of computer generated interactive graphical representations of information. </a:t>
            </a:r>
          </a:p>
          <a:p>
            <a:endParaRPr lang="en-US" sz="2400" dirty="0"/>
          </a:p>
          <a:p>
            <a:r>
              <a:rPr lang="en-US" sz="2400" dirty="0"/>
              <a:t>Information visualization primarily deals with abstract, </a:t>
            </a:r>
            <a:r>
              <a:rPr lang="en-US" sz="2400" dirty="0" err="1"/>
              <a:t>nonspatial</a:t>
            </a:r>
            <a:r>
              <a:rPr lang="en-US" sz="2400" dirty="0"/>
              <a:t> data. </a:t>
            </a:r>
          </a:p>
          <a:p>
            <a:endParaRPr lang="en-US" sz="2400" dirty="0"/>
          </a:p>
          <a:p>
            <a:r>
              <a:rPr lang="en-US" sz="2400" dirty="0"/>
              <a:t>Transforming such </a:t>
            </a:r>
            <a:r>
              <a:rPr lang="en-US" sz="2400" dirty="0" err="1"/>
              <a:t>nonspatial</a:t>
            </a:r>
            <a:r>
              <a:rPr lang="en-US" sz="2400" dirty="0"/>
              <a:t> data to intuitive and meaningful graphical representations is of fundamental importance to the field. </a:t>
            </a:r>
          </a:p>
          <a:p>
            <a:endParaRPr lang="en-US" sz="2400" dirty="0"/>
          </a:p>
          <a:p>
            <a:r>
              <a:rPr lang="en-US" sz="2400" dirty="0"/>
              <a:t>The transformation is a creative process in which designers assign new meanings into graphical patterns.</a:t>
            </a:r>
          </a:p>
        </p:txBody>
      </p:sp>
    </p:spTree>
    <p:extLst>
      <p:ext uri="{BB962C8B-B14F-4D97-AF65-F5344CB8AC3E}">
        <p14:creationId xmlns:p14="http://schemas.microsoft.com/office/powerpoint/2010/main" val="372071386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57400" y="609600"/>
            <a:ext cx="8153400" cy="5211762"/>
          </a:xfrm>
        </p:spPr>
        <p:txBody>
          <a:bodyPr>
            <a:normAutofit/>
          </a:bodyPr>
          <a:lstStyle/>
          <a:p>
            <a:r>
              <a:rPr lang="en-US" dirty="0"/>
              <a:t>People whose networks span structural holes have early access to diverse, often contradictory, information and interpretations, which gives them a competitive advantage in seeing good ideas.</a:t>
            </a:r>
          </a:p>
        </p:txBody>
      </p:sp>
    </p:spTree>
    <p:extLst>
      <p:ext uri="{BB962C8B-B14F-4D97-AF65-F5344CB8AC3E}">
        <p14:creationId xmlns:p14="http://schemas.microsoft.com/office/powerpoint/2010/main" val="316280693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3600" y="533400"/>
            <a:ext cx="7761682" cy="59436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val="249816325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4737" y="1371601"/>
            <a:ext cx="7391400" cy="52054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 name="Title 1"/>
          <p:cNvSpPr>
            <a:spLocks noGrp="1"/>
          </p:cNvSpPr>
          <p:nvPr>
            <p:ph type="title"/>
          </p:nvPr>
        </p:nvSpPr>
        <p:spPr/>
        <p:txBody>
          <a:bodyPr/>
          <a:lstStyle/>
          <a:p>
            <a:r>
              <a:rPr lang="en-US" dirty="0"/>
              <a:t>Brokerage ~ Best Idea</a:t>
            </a:r>
          </a:p>
        </p:txBody>
      </p:sp>
    </p:spTree>
    <p:extLst>
      <p:ext uri="{BB962C8B-B14F-4D97-AF65-F5344CB8AC3E}">
        <p14:creationId xmlns:p14="http://schemas.microsoft.com/office/powerpoint/2010/main" val="180393902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33800" y="914400"/>
            <a:ext cx="5670550" cy="54689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 name="Title 1"/>
          <p:cNvSpPr>
            <a:spLocks noGrp="1"/>
          </p:cNvSpPr>
          <p:nvPr>
            <p:ph type="title"/>
          </p:nvPr>
        </p:nvSpPr>
        <p:spPr/>
        <p:txBody>
          <a:bodyPr/>
          <a:lstStyle/>
          <a:p>
            <a:r>
              <a:rPr lang="en-US" dirty="0" err="1"/>
              <a:t>VOSViewer</a:t>
            </a:r>
            <a:r>
              <a:rPr lang="en-US" dirty="0"/>
              <a:t>: Label View</a:t>
            </a:r>
          </a:p>
        </p:txBody>
      </p:sp>
    </p:spTree>
    <p:extLst>
      <p:ext uri="{BB962C8B-B14F-4D97-AF65-F5344CB8AC3E}">
        <p14:creationId xmlns:p14="http://schemas.microsoft.com/office/powerpoint/2010/main" val="227737576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VOSViewer</a:t>
            </a:r>
            <a:r>
              <a:rPr lang="en-US" dirty="0"/>
              <a:t>: Density View</a:t>
            </a: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05200" y="1600201"/>
            <a:ext cx="5106490" cy="49006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val="333088553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VOSViewer</a:t>
            </a:r>
            <a:r>
              <a:rPr lang="en-US" dirty="0"/>
              <a:t>: Cluster Density View</a:t>
            </a: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81401" y="1600201"/>
            <a:ext cx="4936151" cy="49006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val="347830396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72C7C0-8DD6-754D-8B98-0EBF45677B08}"/>
              </a:ext>
            </a:extLst>
          </p:cNvPr>
          <p:cNvSpPr>
            <a:spLocks noGrp="1"/>
          </p:cNvSpPr>
          <p:nvPr>
            <p:ph type="title"/>
          </p:nvPr>
        </p:nvSpPr>
        <p:spPr/>
        <p:txBody>
          <a:bodyPr/>
          <a:lstStyle/>
          <a:p>
            <a:r>
              <a:rPr lang="en-US" dirty="0"/>
              <a:t>Coordinated views</a:t>
            </a:r>
          </a:p>
        </p:txBody>
      </p:sp>
      <p:sp>
        <p:nvSpPr>
          <p:cNvPr id="3" name="Text Placeholder 2">
            <a:extLst>
              <a:ext uri="{FF2B5EF4-FFF2-40B4-BE49-F238E27FC236}">
                <a16:creationId xmlns:a16="http://schemas.microsoft.com/office/drawing/2014/main" id="{7B3C54CA-DD21-5D46-B99E-71B542E0CC88}"/>
              </a:ext>
            </a:extLst>
          </p:cNvPr>
          <p:cNvSpPr>
            <a:spLocks noGrp="1"/>
          </p:cNvSpPr>
          <p:nvPr>
            <p:ph type="body" idx="1"/>
          </p:nvPr>
        </p:nvSpPr>
        <p:spPr/>
        <p:txBody>
          <a:bodyPr/>
          <a:lstStyle/>
          <a:p>
            <a:r>
              <a:rPr lang="en-US" dirty="0"/>
              <a:t>Section VI</a:t>
            </a:r>
          </a:p>
        </p:txBody>
      </p:sp>
    </p:spTree>
    <p:extLst>
      <p:ext uri="{BB962C8B-B14F-4D97-AF65-F5344CB8AC3E}">
        <p14:creationId xmlns:p14="http://schemas.microsoft.com/office/powerpoint/2010/main" val="317576412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Trulia</a:t>
            </a:r>
            <a:r>
              <a:rPr lang="en-US" dirty="0"/>
              <a:t> real estate</a:t>
            </a:r>
          </a:p>
        </p:txBody>
      </p:sp>
      <p:pic>
        <p:nvPicPr>
          <p:cNvPr id="5" name="Picture 4" descr="Screen Shot 2016-11-04 at 3.09.05 PM.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000" y="1752600"/>
            <a:ext cx="9144000" cy="4621516"/>
          </a:xfrm>
          <a:prstGeom prst="rect">
            <a:avLst/>
          </a:prstGeom>
        </p:spPr>
      </p:pic>
    </p:spTree>
    <p:extLst>
      <p:ext uri="{BB962C8B-B14F-4D97-AF65-F5344CB8AC3E}">
        <p14:creationId xmlns:p14="http://schemas.microsoft.com/office/powerpoint/2010/main" val="314789473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descr="20161105_WOC944_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9801" y="0"/>
            <a:ext cx="7787233" cy="6858000"/>
          </a:xfrm>
          <a:prstGeom prst="rect">
            <a:avLst/>
          </a:prstGeom>
        </p:spPr>
      </p:pic>
    </p:spTree>
    <p:extLst>
      <p:ext uri="{BB962C8B-B14F-4D97-AF65-F5344CB8AC3E}">
        <p14:creationId xmlns:p14="http://schemas.microsoft.com/office/powerpoint/2010/main" val="144570416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p:cNvPicPr>
            <a:picLocks noChangeAspect="1"/>
          </p:cNvPicPr>
          <p:nvPr/>
        </p:nvPicPr>
        <p:blipFill>
          <a:blip r:embed="rId2"/>
          <a:stretch>
            <a:fillRect/>
          </a:stretch>
        </p:blipFill>
        <p:spPr>
          <a:xfrm>
            <a:off x="3213101" y="0"/>
            <a:ext cx="5761973" cy="6858000"/>
          </a:xfrm>
          <a:prstGeom prst="rect">
            <a:avLst/>
          </a:prstGeom>
        </p:spPr>
      </p:pic>
    </p:spTree>
    <p:extLst>
      <p:ext uri="{BB962C8B-B14F-4D97-AF65-F5344CB8AC3E}">
        <p14:creationId xmlns:p14="http://schemas.microsoft.com/office/powerpoint/2010/main" val="21958757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981200" y="914400"/>
            <a:ext cx="8077200" cy="3416320"/>
          </a:xfrm>
          <a:prstGeom prst="rect">
            <a:avLst/>
          </a:prstGeom>
        </p:spPr>
        <p:txBody>
          <a:bodyPr wrap="square">
            <a:spAutoFit/>
          </a:bodyPr>
          <a:lstStyle/>
          <a:p>
            <a:r>
              <a:rPr lang="en-US" sz="2400" dirty="0"/>
              <a:t>The holy grail of information visualization is for users to </a:t>
            </a:r>
            <a:r>
              <a:rPr lang="en-US" sz="2400" b="1" dirty="0"/>
              <a:t>gain insights</a:t>
            </a:r>
            <a:r>
              <a:rPr lang="en-US" sz="2400" dirty="0"/>
              <a:t>. </a:t>
            </a:r>
          </a:p>
          <a:p>
            <a:endParaRPr lang="en-US" sz="2400" dirty="0"/>
          </a:p>
          <a:p>
            <a:r>
              <a:rPr lang="en-US" sz="2400" dirty="0"/>
              <a:t>In general, the notion of insight is broadly defined, including </a:t>
            </a:r>
          </a:p>
          <a:p>
            <a:pPr marL="342900" indent="-342900">
              <a:buFont typeface="Arial" panose="020B0604020202020204" pitchFamily="34" charset="0"/>
              <a:buChar char="•"/>
            </a:pPr>
            <a:r>
              <a:rPr lang="en-US" sz="2400" dirty="0"/>
              <a:t>unexpected discoveries</a:t>
            </a:r>
          </a:p>
          <a:p>
            <a:pPr marL="342900" indent="-342900">
              <a:buFont typeface="Arial" panose="020B0604020202020204" pitchFamily="34" charset="0"/>
              <a:buChar char="•"/>
            </a:pPr>
            <a:r>
              <a:rPr lang="en-US" sz="2400" dirty="0"/>
              <a:t>a deepened understanding</a:t>
            </a:r>
          </a:p>
          <a:p>
            <a:pPr marL="342900" indent="-342900">
              <a:buFont typeface="Arial" panose="020B0604020202020204" pitchFamily="34" charset="0"/>
              <a:buChar char="•"/>
            </a:pPr>
            <a:r>
              <a:rPr lang="en-US" sz="2400" dirty="0"/>
              <a:t>a new way of thinking</a:t>
            </a:r>
          </a:p>
          <a:p>
            <a:pPr marL="342900" indent="-342900">
              <a:buFont typeface="Arial" panose="020B0604020202020204" pitchFamily="34" charset="0"/>
              <a:buChar char="•"/>
            </a:pPr>
            <a:r>
              <a:rPr lang="en-US" sz="2400" dirty="0"/>
              <a:t>eureka-like experiences, and </a:t>
            </a:r>
          </a:p>
          <a:p>
            <a:pPr marL="342900" indent="-342900">
              <a:buFont typeface="Arial" panose="020B0604020202020204" pitchFamily="34" charset="0"/>
              <a:buChar char="•"/>
            </a:pPr>
            <a:r>
              <a:rPr lang="en-US" sz="2400" dirty="0"/>
              <a:t>other intellectual breakthroughs. </a:t>
            </a:r>
          </a:p>
        </p:txBody>
      </p:sp>
    </p:spTree>
    <p:extLst>
      <p:ext uri="{BB962C8B-B14F-4D97-AF65-F5344CB8AC3E}">
        <p14:creationId xmlns:p14="http://schemas.microsoft.com/office/powerpoint/2010/main" val="214912476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p:cNvPicPr>
            <a:picLocks noChangeAspect="1"/>
          </p:cNvPicPr>
          <p:nvPr/>
        </p:nvPicPr>
        <p:blipFill>
          <a:blip r:embed="rId2"/>
          <a:stretch>
            <a:fillRect/>
          </a:stretch>
        </p:blipFill>
        <p:spPr>
          <a:xfrm>
            <a:off x="1524000" y="698500"/>
            <a:ext cx="9144000" cy="5455948"/>
          </a:xfrm>
          <a:prstGeom prst="rect">
            <a:avLst/>
          </a:prstGeom>
        </p:spPr>
      </p:pic>
    </p:spTree>
    <p:extLst>
      <p:ext uri="{BB962C8B-B14F-4D97-AF65-F5344CB8AC3E}">
        <p14:creationId xmlns:p14="http://schemas.microsoft.com/office/powerpoint/2010/main" val="261796001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p:cNvPicPr>
            <a:picLocks noChangeAspect="1"/>
          </p:cNvPicPr>
          <p:nvPr/>
        </p:nvPicPr>
        <p:blipFill>
          <a:blip r:embed="rId2"/>
          <a:stretch>
            <a:fillRect/>
          </a:stretch>
        </p:blipFill>
        <p:spPr>
          <a:xfrm>
            <a:off x="1524000" y="469901"/>
            <a:ext cx="9144000" cy="5908573"/>
          </a:xfrm>
          <a:prstGeom prst="rect">
            <a:avLst/>
          </a:prstGeom>
        </p:spPr>
      </p:pic>
    </p:spTree>
    <p:extLst>
      <p:ext uri="{BB962C8B-B14F-4D97-AF65-F5344CB8AC3E}">
        <p14:creationId xmlns:p14="http://schemas.microsoft.com/office/powerpoint/2010/main" val="76807225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72C7C0-8DD6-754D-8B98-0EBF45677B08}"/>
              </a:ext>
            </a:extLst>
          </p:cNvPr>
          <p:cNvSpPr>
            <a:spLocks noGrp="1"/>
          </p:cNvSpPr>
          <p:nvPr>
            <p:ph type="title"/>
          </p:nvPr>
        </p:nvSpPr>
        <p:spPr/>
        <p:txBody>
          <a:bodyPr/>
          <a:lstStyle/>
          <a:p>
            <a:r>
              <a:rPr lang="en-US" dirty="0"/>
              <a:t>Demos</a:t>
            </a:r>
          </a:p>
        </p:txBody>
      </p:sp>
      <p:sp>
        <p:nvSpPr>
          <p:cNvPr id="3" name="Text Placeholder 2">
            <a:extLst>
              <a:ext uri="{FF2B5EF4-FFF2-40B4-BE49-F238E27FC236}">
                <a16:creationId xmlns:a16="http://schemas.microsoft.com/office/drawing/2014/main" id="{7B3C54CA-DD21-5D46-B99E-71B542E0CC88}"/>
              </a:ext>
            </a:extLst>
          </p:cNvPr>
          <p:cNvSpPr>
            <a:spLocks noGrp="1"/>
          </p:cNvSpPr>
          <p:nvPr>
            <p:ph type="body" idx="1"/>
          </p:nvPr>
        </p:nvSpPr>
        <p:spPr/>
        <p:txBody>
          <a:bodyPr/>
          <a:lstStyle/>
          <a:p>
            <a:r>
              <a:rPr lang="en-US" dirty="0"/>
              <a:t>Section VII</a:t>
            </a:r>
          </a:p>
        </p:txBody>
      </p:sp>
    </p:spTree>
    <p:extLst>
      <p:ext uri="{BB962C8B-B14F-4D97-AF65-F5344CB8AC3E}">
        <p14:creationId xmlns:p14="http://schemas.microsoft.com/office/powerpoint/2010/main" val="314384420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990AC-151F-D148-9900-52DC224FF776}"/>
              </a:ext>
            </a:extLst>
          </p:cNvPr>
          <p:cNvSpPr>
            <a:spLocks noGrp="1"/>
          </p:cNvSpPr>
          <p:nvPr>
            <p:ph type="title"/>
          </p:nvPr>
        </p:nvSpPr>
        <p:spPr/>
        <p:txBody>
          <a:bodyPr/>
          <a:lstStyle/>
          <a:p>
            <a:r>
              <a:rPr lang="en-US" dirty="0"/>
              <a:t>Demos</a:t>
            </a:r>
          </a:p>
        </p:txBody>
      </p:sp>
      <p:sp>
        <p:nvSpPr>
          <p:cNvPr id="3" name="Content Placeholder 2">
            <a:extLst>
              <a:ext uri="{FF2B5EF4-FFF2-40B4-BE49-F238E27FC236}">
                <a16:creationId xmlns:a16="http://schemas.microsoft.com/office/drawing/2014/main" id="{755330AA-0597-CD45-A07E-62B89EA472FC}"/>
              </a:ext>
            </a:extLst>
          </p:cNvPr>
          <p:cNvSpPr>
            <a:spLocks noGrp="1"/>
          </p:cNvSpPr>
          <p:nvPr>
            <p:ph idx="1"/>
          </p:nvPr>
        </p:nvSpPr>
        <p:spPr/>
        <p:txBody>
          <a:bodyPr/>
          <a:lstStyle/>
          <a:p>
            <a:r>
              <a:rPr lang="en-US" dirty="0"/>
              <a:t>Tableau</a:t>
            </a:r>
          </a:p>
          <a:p>
            <a:pPr lvl="1"/>
            <a:r>
              <a:rPr lang="en-US" dirty="0"/>
              <a:t>Earthquake data</a:t>
            </a:r>
          </a:p>
          <a:p>
            <a:r>
              <a:rPr lang="en-US" dirty="0" err="1"/>
              <a:t>VOSViewer</a:t>
            </a:r>
            <a:endParaRPr lang="en-US" dirty="0"/>
          </a:p>
          <a:p>
            <a:pPr lvl="1"/>
            <a:r>
              <a:rPr lang="en-US" dirty="0"/>
              <a:t>Web of Science data</a:t>
            </a:r>
          </a:p>
        </p:txBody>
      </p:sp>
    </p:spTree>
    <p:extLst>
      <p:ext uri="{BB962C8B-B14F-4D97-AF65-F5344CB8AC3E}">
        <p14:creationId xmlns:p14="http://schemas.microsoft.com/office/powerpoint/2010/main" val="38291399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2133600"/>
            <a:ext cx="9144000" cy="434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a:xfrm>
            <a:off x="1981200" y="274638"/>
            <a:ext cx="8458200" cy="1630362"/>
          </a:xfrm>
        </p:spPr>
        <p:txBody>
          <a:bodyPr>
            <a:normAutofit/>
          </a:bodyPr>
          <a:lstStyle/>
          <a:p>
            <a:r>
              <a:rPr lang="en-US" sz="2700" b="1" dirty="0"/>
              <a:t>Text Visualization Browser</a:t>
            </a:r>
            <a:br>
              <a:rPr lang="en-US" sz="2700" dirty="0"/>
            </a:br>
            <a:r>
              <a:rPr lang="en-US" sz="2700" b="1" dirty="0"/>
              <a:t>A Visual Survey of Text Visualization Techniques</a:t>
            </a:r>
            <a:br>
              <a:rPr lang="en-US" dirty="0"/>
            </a:br>
            <a:r>
              <a:rPr lang="en-US" sz="2200" dirty="0">
                <a:hlinkClick r:id="rId3"/>
              </a:rPr>
              <a:t>http://textvis.lnu.se/</a:t>
            </a:r>
            <a:r>
              <a:rPr lang="en-US" sz="2200" dirty="0"/>
              <a:t> </a:t>
            </a:r>
            <a:endParaRPr lang="en-US" dirty="0"/>
          </a:p>
        </p:txBody>
      </p:sp>
    </p:spTree>
    <p:extLst>
      <p:ext uri="{BB962C8B-B14F-4D97-AF65-F5344CB8AC3E}">
        <p14:creationId xmlns:p14="http://schemas.microsoft.com/office/powerpoint/2010/main" val="22417122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1600201" y="502623"/>
            <a:ext cx="6561499" cy="10926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549102" tIns="0" rIns="0" bIns="0" numCol="1" anchor="ctr" anchorCtr="0" compatLnSpc="1">
            <a:prstTxWarp prst="textNoShape">
              <a:avLst/>
            </a:prstTxWarp>
            <a:spAutoFit/>
          </a:bodyPr>
          <a:lstStyle/>
          <a:p>
            <a:pPr fontAlgn="base">
              <a:spcBef>
                <a:spcPct val="0"/>
              </a:spcBef>
              <a:spcAft>
                <a:spcPct val="0"/>
              </a:spcAft>
            </a:pPr>
            <a:r>
              <a:rPr lang="en-US" altLang="en-US" sz="2700" b="1" spc="-100" dirty="0">
                <a:solidFill>
                  <a:schemeClr val="tx2"/>
                </a:solidFill>
                <a:latin typeface="+mj-lt"/>
                <a:ea typeface="+mj-ea"/>
                <a:cs typeface="+mj-cs"/>
              </a:rPr>
              <a:t>D3 – Data Driven Documents</a:t>
            </a:r>
          </a:p>
          <a:p>
            <a:pPr eaLnBrk="0" fontAlgn="base" hangingPunct="0">
              <a:spcBef>
                <a:spcPct val="0"/>
              </a:spcBef>
              <a:spcAft>
                <a:spcPct val="0"/>
              </a:spcAft>
            </a:pPr>
            <a:r>
              <a:rPr lang="en-US" altLang="en-US" sz="2200" dirty="0">
                <a:latin typeface="+mj-lt"/>
                <a:ea typeface="SimSun" pitchFamily="2" charset="-122"/>
                <a:cs typeface="Times New Roman" pitchFamily="18" charset="0"/>
                <a:hlinkClick r:id="rId2"/>
              </a:rPr>
              <a:t>http://d3js.org/</a:t>
            </a:r>
            <a:r>
              <a:rPr lang="en-US" altLang="en-US" sz="2200" dirty="0">
                <a:latin typeface="+mj-lt"/>
                <a:ea typeface="SimSun" pitchFamily="2" charset="-122"/>
                <a:cs typeface="Times New Roman" pitchFamily="18" charset="0"/>
              </a:rPr>
              <a:t> </a:t>
            </a:r>
            <a:endParaRPr lang="en-US" altLang="en-US" sz="2200" dirty="0">
              <a:latin typeface="+mj-lt"/>
              <a:cs typeface="Arial" pitchFamily="34" charset="0"/>
            </a:endParaRPr>
          </a:p>
          <a:p>
            <a:pPr eaLnBrk="0" fontAlgn="base" hangingPunct="0">
              <a:spcBef>
                <a:spcPct val="0"/>
              </a:spcBef>
              <a:spcAft>
                <a:spcPct val="0"/>
              </a:spcAft>
            </a:pPr>
            <a:r>
              <a:rPr lang="en-US" altLang="en-US" sz="2200" dirty="0">
                <a:latin typeface="+mj-lt"/>
                <a:ea typeface="SimSun" pitchFamily="2" charset="-122"/>
                <a:cs typeface="Times New Roman" pitchFamily="18" charset="0"/>
                <a:hlinkClick r:id="rId3"/>
              </a:rPr>
              <a:t>https://github.com/mbostock/d3/wiki</a:t>
            </a:r>
            <a:r>
              <a:rPr lang="en-US" altLang="en-US" sz="2200" dirty="0">
                <a:latin typeface="+mj-lt"/>
                <a:ea typeface="SimSun" pitchFamily="2" charset="-122"/>
                <a:cs typeface="Times New Roman" pitchFamily="18" charset="0"/>
              </a:rPr>
              <a:t> </a:t>
            </a:r>
            <a:endParaRPr lang="en-US" altLang="en-US" sz="2200" dirty="0">
              <a:latin typeface="+mj-lt"/>
              <a:cs typeface="Arial" pitchFamily="34" charset="0"/>
            </a:endParaRPr>
          </a:p>
        </p:txBody>
      </p:sp>
      <p:pic>
        <p:nvPicPr>
          <p:cNvPr id="4097" name="Picture 27" descr="New Pictur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6401" y="2057400"/>
            <a:ext cx="8801239" cy="40753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95600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792178"/>
            <a:ext cx="8604250" cy="438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341244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1801" y="152400"/>
            <a:ext cx="5853113" cy="6446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404362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{4F0C0A5D-8D7A-0D41-AB31-9CCE0A7C4CA4}tf16401369</Template>
  <TotalTime>74</TotalTime>
  <Words>1150</Words>
  <Application>Microsoft Macintosh PowerPoint</Application>
  <PresentationFormat>Widescreen</PresentationFormat>
  <Paragraphs>130</Paragraphs>
  <Slides>53</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53</vt:i4>
      </vt:variant>
    </vt:vector>
  </HeadingPairs>
  <TitlesOfParts>
    <vt:vector size="60" baseType="lpstr">
      <vt:lpstr>SimSun</vt:lpstr>
      <vt:lpstr>Arial</vt:lpstr>
      <vt:lpstr>Calibri</vt:lpstr>
      <vt:lpstr>Calibri Light</vt:lpstr>
      <vt:lpstr>Times New Roman</vt:lpstr>
      <vt:lpstr>Wingdings</vt:lpstr>
      <vt:lpstr>Office Theme</vt:lpstr>
      <vt:lpstr>LEADS Boot Camp</vt:lpstr>
      <vt:lpstr>Good resources</vt:lpstr>
      <vt:lpstr>Introduction</vt:lpstr>
      <vt:lpstr>PowerPoint Presentation</vt:lpstr>
      <vt:lpstr>PowerPoint Presentation</vt:lpstr>
      <vt:lpstr>Text Visualization Browser A Visual Survey of Text Visualization Techniques http://textvis.lnu.se/ </vt:lpstr>
      <vt:lpstr>PowerPoint Presentation</vt:lpstr>
      <vt:lpstr>PowerPoint Presentation</vt:lpstr>
      <vt:lpstr>PowerPoint Presentation</vt:lpstr>
      <vt:lpstr>https://finviz.com/map.ashx </vt:lpstr>
      <vt:lpstr>PowerPoint Presentation</vt:lpstr>
      <vt:lpstr>PowerPoint Presentation</vt:lpstr>
      <vt:lpstr>Software: RAW</vt:lpstr>
      <vt:lpstr>Software: Tableau https://public.tableau.com/s/   Training videos: https://public.tableau.com/en-us/s/resources </vt:lpstr>
      <vt:lpstr>Taxonomy</vt:lpstr>
      <vt:lpstr>A Task by Data Type Taxonomy</vt:lpstr>
      <vt:lpstr>7 Data Types</vt:lpstr>
      <vt:lpstr>7 Tasks</vt:lpstr>
      <vt:lpstr>Mental models</vt:lpstr>
      <vt:lpstr>PowerPoint Presentation</vt:lpstr>
      <vt:lpstr>PowerPoint Presentation</vt:lpstr>
      <vt:lpstr>PowerPoint Presentation</vt:lpstr>
      <vt:lpstr>Perception: Why Can't We See What Is There To Be Seen?</vt:lpstr>
      <vt:lpstr>Perception is strongly influenced by multiple factors</vt:lpstr>
      <vt:lpstr>Some Important Properties</vt:lpstr>
      <vt:lpstr>Initial exposure to blurred or ambiguous stimuli interferes with accurate perception even after more and better information becomes available</vt:lpstr>
      <vt:lpstr>PowerPoint Presentation</vt:lpstr>
      <vt:lpstr>Mental models are easy to form,  but hard to change</vt:lpstr>
      <vt:lpstr>PowerPoint Presentation</vt:lpstr>
      <vt:lpstr>Keeping an Open Mind</vt:lpstr>
      <vt:lpstr>Strategies for Creative Thinking</vt:lpstr>
      <vt:lpstr>Network visualizations</vt:lpstr>
      <vt:lpstr>Connecting the Dots Behind the 2016 Presidential Candidates http://www.nytimes.com/interactive/2015/05/17/us/elections/2016-presidential-campaigns-staff-connections-clinton-bush-cruz-paul-rubio-walker.html </vt:lpstr>
      <vt:lpstr>Israel, Gaza, War &amp; Data social networks and the art of personalizing propaganda https://medium.com/i-data/israel-gaza-war-data-a54969aeb23e?_ga=1.225686554.1873778177.1371244953 </vt:lpstr>
      <vt:lpstr>Instagram co-tag graph pro-Israeli (Orange), pro-Palestinian (Yellow), and Religious / muslim (Purple)</vt:lpstr>
      <vt:lpstr>PowerPoint Presentation</vt:lpstr>
      <vt:lpstr>PowerPoint Presentation</vt:lpstr>
      <vt:lpstr>PowerPoint Presentation</vt:lpstr>
      <vt:lpstr>PowerPoint Presentation</vt:lpstr>
      <vt:lpstr>People whose networks span structural holes have early access to diverse, often contradictory, information and interpretations, which gives them a competitive advantage in seeing good ideas.</vt:lpstr>
      <vt:lpstr>PowerPoint Presentation</vt:lpstr>
      <vt:lpstr>Brokerage ~ Best Idea</vt:lpstr>
      <vt:lpstr>VOSViewer: Label View</vt:lpstr>
      <vt:lpstr>VOSViewer: Density View</vt:lpstr>
      <vt:lpstr>VOSViewer: Cluster Density View</vt:lpstr>
      <vt:lpstr>Coordinated views</vt:lpstr>
      <vt:lpstr>Trulia real estate</vt:lpstr>
      <vt:lpstr>PowerPoint Presentation</vt:lpstr>
      <vt:lpstr>PowerPoint Presentation</vt:lpstr>
      <vt:lpstr>PowerPoint Presentation</vt:lpstr>
      <vt:lpstr>PowerPoint Presentation</vt:lpstr>
      <vt:lpstr>Demos</vt:lpstr>
      <vt:lpstr>Demos</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INFO 250 Information Visualization</dc:title>
  <dc:creator>Yan,Erjia</dc:creator>
  <cp:lastModifiedBy>Grabus,Samantha</cp:lastModifiedBy>
  <cp:revision>4</cp:revision>
  <dcterms:created xsi:type="dcterms:W3CDTF">2019-04-11T16:35:00Z</dcterms:created>
  <dcterms:modified xsi:type="dcterms:W3CDTF">2019-11-25T04:24:56Z</dcterms:modified>
</cp:coreProperties>
</file>